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66FF33"/>
    <a:srgbClr val="FF0066"/>
    <a:srgbClr val="00FFFF"/>
    <a:srgbClr val="006699"/>
    <a:srgbClr val="F5B617"/>
    <a:srgbClr val="00CC00"/>
    <a:srgbClr val="0066FF"/>
    <a:srgbClr val="000000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16" autoAdjust="0"/>
    <p:restoredTop sz="94697" autoAdjust="0"/>
  </p:normalViewPr>
  <p:slideViewPr>
    <p:cSldViewPr>
      <p:cViewPr varScale="1">
        <p:scale>
          <a:sx n="66" d="100"/>
          <a:sy n="66" d="100"/>
        </p:scale>
        <p:origin x="-97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7AEDB-3491-4BC4-8AA4-1D7F14F5FC34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51129D-F8D7-41AF-BE15-42671EA4423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http://www.boston.com/news/globe/magazine/articles/2006/07/23/the_mother_lode_of_pain/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http://www.cie.uci.edu/academics/healthsci.html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http://www.newswise.com/articles/american-society-of-anesthesiologists-helps-parents-reduce-surgery-related-complications-in-obese-children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http://www.dailyclipart.net/clipart/category/book-clip-art/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http://www.scientificamerican.com/article.cfm?id=does-brain-size-matter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http://are-you-flowin.blogspot.com/	http://www.clker.com/clipart-magnifying-glass-1.html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http://www.newlymeds.com/2010/08/paging-doctor-j.html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www.google.com/publicdata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1129D-F8D7-41AF-BE15-42671EA4423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split dir="in"/>
    <p:sndAc>
      <p:stSnd>
        <p:snd r:embed="rId1" name="suction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04E45-9CB0-4853-9135-1EFDCCED298C}" type="datetimeFigureOut">
              <a:rPr lang="en-US" smtClean="0"/>
              <a:pPr/>
              <a:t>2/27/2011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B19FE5-72E2-4278-AC8B-11E10B513B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dir="in"/>
    <p:sndAc>
      <p:stSnd>
        <p:snd r:embed="rId13" name="suction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23000" r="-1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4343400" cy="1470025"/>
          </a:xfrm>
        </p:spPr>
        <p:txBody>
          <a:bodyPr>
            <a:normAutofit/>
          </a:bodyPr>
          <a:lstStyle/>
          <a:p>
            <a:r>
              <a:rPr lang="en-US" sz="4800" b="1" dirty="0" smtClean="0">
                <a:latin typeface="Aargau-Poster" pitchFamily="2" charset="0"/>
                <a:ea typeface="Aargau-Poster" pitchFamily="2" charset="0"/>
              </a:rPr>
              <a:t>Anesthesiologist</a:t>
            </a:r>
            <a:endParaRPr lang="en-US" sz="4800" b="1" dirty="0">
              <a:latin typeface="Aargau-Poster" pitchFamily="2" charset="0"/>
              <a:ea typeface="Aargau-Poster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" y="3429000"/>
            <a:ext cx="3581400" cy="533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Aargau-Poster" pitchFamily="2" charset="0"/>
                <a:ea typeface="Aargau-Poster" pitchFamily="2" charset="0"/>
              </a:rPr>
              <a:t>By: </a:t>
            </a:r>
            <a:r>
              <a:rPr lang="en-US" dirty="0" err="1" smtClean="0">
                <a:solidFill>
                  <a:schemeClr val="tx1"/>
                </a:solidFill>
                <a:latin typeface="Aargau-Poster" pitchFamily="2" charset="0"/>
                <a:ea typeface="Aargau-Poster" pitchFamily="2" charset="0"/>
              </a:rPr>
              <a:t>Alexa</a:t>
            </a:r>
            <a:r>
              <a:rPr lang="en-US" dirty="0" smtClean="0">
                <a:solidFill>
                  <a:schemeClr val="tx1"/>
                </a:solidFill>
                <a:latin typeface="Aargau-Poster" pitchFamily="2" charset="0"/>
                <a:ea typeface="Aargau-Poster" pitchFamily="2" charset="0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Aargau-Poster" pitchFamily="2" charset="0"/>
                <a:ea typeface="Aargau-Poster" pitchFamily="2" charset="0"/>
              </a:rPr>
              <a:t>Wegman</a:t>
            </a:r>
            <a:endParaRPr lang="en-US" dirty="0">
              <a:solidFill>
                <a:schemeClr val="tx1"/>
              </a:solidFill>
              <a:latin typeface="Aargau-Poster" pitchFamily="2" charset="0"/>
              <a:ea typeface="Aargau-Poster" pitchFamily="2" charset="0"/>
            </a:endParaRPr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417638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0066FF"/>
                </a:solidFill>
                <a:latin typeface="Roomy Extended" pitchFamily="2" charset="0"/>
              </a:rPr>
              <a:t>Advancement Opportunities</a:t>
            </a:r>
            <a:endParaRPr lang="en-US" sz="4800" dirty="0">
              <a:solidFill>
                <a:srgbClr val="0066FF"/>
              </a:solidFill>
              <a:latin typeface="Roomy Extende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66FF"/>
                </a:solidFill>
                <a:latin typeface="Lynda" pitchFamily="34" charset="0"/>
              </a:rPr>
              <a:t>Get advances by getting additional training</a:t>
            </a:r>
          </a:p>
          <a:p>
            <a:r>
              <a:rPr lang="en-US" dirty="0" smtClean="0">
                <a:solidFill>
                  <a:srgbClr val="0066FF"/>
                </a:solidFill>
                <a:latin typeface="Lynda" pitchFamily="34" charset="0"/>
              </a:rPr>
              <a:t>Once they have years of experience, anesthesiologists who work in hospitals or surgical centers may become administrators</a:t>
            </a:r>
          </a:p>
          <a:p>
            <a:r>
              <a:rPr lang="en-US" dirty="0" smtClean="0">
                <a:solidFill>
                  <a:srgbClr val="0066FF"/>
                </a:solidFill>
                <a:latin typeface="Lynda" pitchFamily="34" charset="0"/>
              </a:rPr>
              <a:t>A</a:t>
            </a:r>
            <a:r>
              <a:rPr lang="en-US" sz="3200" dirty="0" smtClean="0">
                <a:solidFill>
                  <a:srgbClr val="0066FF"/>
                </a:solidFill>
                <a:latin typeface="Lynda" pitchFamily="34" charset="0"/>
              </a:rPr>
              <a:t>nesthesiologists with years of experience may also teach at medical schools</a:t>
            </a:r>
          </a:p>
          <a:p>
            <a:r>
              <a:rPr lang="en-US" dirty="0" smtClean="0">
                <a:solidFill>
                  <a:srgbClr val="0066FF"/>
                </a:solidFill>
                <a:latin typeface="Lynda" pitchFamily="34" charset="0"/>
              </a:rPr>
              <a:t>After becoming a respectable anesthesiologist, you may do research or teach at universities</a:t>
            </a:r>
          </a:p>
          <a:p>
            <a:pPr lvl="1"/>
            <a:r>
              <a:rPr lang="en-US" sz="3200" dirty="0" smtClean="0">
                <a:solidFill>
                  <a:srgbClr val="0066FF"/>
                </a:solidFill>
                <a:latin typeface="Lynda" pitchFamily="34" charset="0"/>
              </a:rPr>
              <a:t>t</a:t>
            </a:r>
            <a:r>
              <a:rPr lang="en-US" sz="3200" dirty="0" smtClean="0">
                <a:solidFill>
                  <a:srgbClr val="0066FF"/>
                </a:solidFill>
                <a:latin typeface="Lynda" pitchFamily="34" charset="0"/>
              </a:rPr>
              <a:t>hey may become department heads there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urzon" pitchFamily="2" charset="0"/>
                <a:ea typeface="Curzon" pitchFamily="2" charset="0"/>
              </a:rPr>
              <a:t>Related Occupations </a:t>
            </a:r>
            <a:r>
              <a:rPr lang="en-US" dirty="0" smtClean="0">
                <a:solidFill>
                  <a:srgbClr val="00FFFF"/>
                </a:solidFill>
                <a:latin typeface="Curzon" pitchFamily="2" charset="0"/>
                <a:ea typeface="Curzon" pitchFamily="2" charset="0"/>
              </a:rPr>
              <a:t>&amp;</a:t>
            </a:r>
            <a:r>
              <a:rPr lang="en-US" dirty="0" smtClean="0">
                <a:latin typeface="Curzon" pitchFamily="2" charset="0"/>
                <a:ea typeface="Curzon" pitchFamily="2" charset="0"/>
              </a:rPr>
              <a:t> </a:t>
            </a:r>
            <a:r>
              <a:rPr lang="en-US" dirty="0" smtClean="0">
                <a:solidFill>
                  <a:srgbClr val="FFC000"/>
                </a:solidFill>
                <a:latin typeface="Curzon" pitchFamily="2" charset="0"/>
                <a:ea typeface="Curzon" pitchFamily="2" charset="0"/>
              </a:rPr>
              <a:t>Career Cluster</a:t>
            </a:r>
            <a:endParaRPr lang="en-US" dirty="0">
              <a:solidFill>
                <a:srgbClr val="FFC000"/>
              </a:solidFill>
              <a:latin typeface="Curzon" pitchFamily="2" charset="0"/>
              <a:ea typeface="Curzon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733800" cy="4525963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Beach" pitchFamily="34" charset="0"/>
              </a:rPr>
              <a:t> Nurse      Anesthetist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Beach" pitchFamily="34" charset="0"/>
              </a:rPr>
              <a:t> Pediatrician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  <a:latin typeface="Beach" pitchFamily="34" charset="0"/>
              </a:rPr>
              <a:t> Pharmacist</a:t>
            </a:r>
            <a:endParaRPr lang="en-US" sz="4400" dirty="0">
              <a:solidFill>
                <a:schemeClr val="bg1"/>
              </a:solidFill>
              <a:latin typeface="Beach" pitchFamily="34" charset="0"/>
            </a:endParaRPr>
          </a:p>
        </p:txBody>
      </p:sp>
      <p:pic>
        <p:nvPicPr>
          <p:cNvPr id="6" name="Content Placeholder 5" descr="healthsymbol.gif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419600" y="2438400"/>
            <a:ext cx="4114800" cy="3578857"/>
          </a:xfrm>
        </p:spPr>
      </p:pic>
      <p:sp>
        <p:nvSpPr>
          <p:cNvPr id="7" name="TextBox 6"/>
          <p:cNvSpPr txBox="1"/>
          <p:nvPr/>
        </p:nvSpPr>
        <p:spPr>
          <a:xfrm>
            <a:off x="4343400" y="1600200"/>
            <a:ext cx="419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	</a:t>
            </a:r>
            <a:r>
              <a:rPr lang="en-US" sz="3200" dirty="0" smtClean="0">
                <a:solidFill>
                  <a:srgbClr val="FFC000"/>
                </a:solidFill>
                <a:latin typeface="Beach" pitchFamily="34" charset="0"/>
              </a:rPr>
              <a:t>Health</a:t>
            </a:r>
            <a:r>
              <a:rPr lang="en-US" dirty="0" smtClean="0">
                <a:solidFill>
                  <a:srgbClr val="FFC000"/>
                </a:solidFill>
                <a:latin typeface="Beach" pitchFamily="34" charset="0"/>
              </a:rPr>
              <a:t> </a:t>
            </a:r>
            <a:r>
              <a:rPr lang="en-US" sz="3200" dirty="0" smtClean="0">
                <a:solidFill>
                  <a:srgbClr val="FFC000"/>
                </a:solidFill>
                <a:latin typeface="Beach" pitchFamily="34" charset="0"/>
              </a:rPr>
              <a:t>Sciences</a:t>
            </a:r>
            <a:endParaRPr lang="en-US" sz="3200" dirty="0">
              <a:solidFill>
                <a:srgbClr val="FFC000"/>
              </a:solidFill>
              <a:latin typeface="Beach" pitchFamily="34" charset="0"/>
            </a:endParaRPr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5B61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574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006699"/>
                </a:solidFill>
                <a:latin typeface="Tabitha" pitchFamily="2" charset="0"/>
              </a:rPr>
              <a:t>Professional Organization</a:t>
            </a:r>
            <a:endParaRPr lang="en-US" sz="7200" dirty="0">
              <a:solidFill>
                <a:srgbClr val="006699"/>
              </a:solidFill>
              <a:latin typeface="Tabitha" pitchFamily="2" charset="0"/>
            </a:endParaRPr>
          </a:p>
        </p:txBody>
      </p:sp>
      <p:pic>
        <p:nvPicPr>
          <p:cNvPr id="7" name="Picture Placeholder 6" descr="ASA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2514600"/>
            <a:ext cx="9144000" cy="3581400"/>
          </a:xfrm>
        </p:spPr>
      </p:pic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66"/>
                </a:solidFill>
                <a:latin typeface="Haettenschweiler" pitchFamily="34" charset="0"/>
              </a:rPr>
              <a:t>High School Courses</a:t>
            </a:r>
            <a:endParaRPr lang="en-US" sz="7200" dirty="0">
              <a:solidFill>
                <a:srgbClr val="FF0066"/>
              </a:solidFill>
              <a:latin typeface="Haettenschweiler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5720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sz="3100" b="1" dirty="0" smtClean="0">
                <a:solidFill>
                  <a:srgbClr val="FF0066"/>
                </a:solidFill>
                <a:latin typeface="Annual Condensed" pitchFamily="2" charset="0"/>
              </a:rPr>
              <a:t>Take as many math and science classes as possible and :</a:t>
            </a:r>
          </a:p>
          <a:p>
            <a:pPr lvl="1"/>
            <a:r>
              <a:rPr lang="en-US" sz="3100" b="1" dirty="0" smtClean="0">
                <a:solidFill>
                  <a:srgbClr val="FF0066"/>
                </a:solidFill>
                <a:latin typeface="Annual Condensed" pitchFamily="2" charset="0"/>
              </a:rPr>
              <a:t>Anatomy &amp; Physiology</a:t>
            </a:r>
          </a:p>
          <a:p>
            <a:pPr lvl="1"/>
            <a:r>
              <a:rPr lang="en-US" sz="3100" b="1" dirty="0" smtClean="0">
                <a:solidFill>
                  <a:srgbClr val="FF0066"/>
                </a:solidFill>
                <a:latin typeface="Annual Condensed" pitchFamily="2" charset="0"/>
              </a:rPr>
              <a:t>Computer Applications</a:t>
            </a:r>
          </a:p>
          <a:p>
            <a:pPr lvl="1"/>
            <a:r>
              <a:rPr lang="en-US" sz="3100" b="1" dirty="0" smtClean="0">
                <a:solidFill>
                  <a:srgbClr val="FF0066"/>
                </a:solidFill>
                <a:latin typeface="Annual Condensed" pitchFamily="2" charset="0"/>
              </a:rPr>
              <a:t>Food &amp; Nutrition</a:t>
            </a:r>
          </a:p>
          <a:p>
            <a:pPr lvl="1"/>
            <a:r>
              <a:rPr lang="en-US" sz="3100" b="1" dirty="0" smtClean="0">
                <a:solidFill>
                  <a:srgbClr val="FF0066"/>
                </a:solidFill>
                <a:latin typeface="Annual Condensed" pitchFamily="2" charset="0"/>
              </a:rPr>
              <a:t>Foreign Language</a:t>
            </a:r>
          </a:p>
          <a:p>
            <a:pPr lvl="1"/>
            <a:r>
              <a:rPr lang="en-US" sz="3100" b="1" dirty="0" smtClean="0">
                <a:solidFill>
                  <a:srgbClr val="FF0066"/>
                </a:solidFill>
                <a:latin typeface="Annual Condensed" pitchFamily="2" charset="0"/>
              </a:rPr>
              <a:t>Introduction to Heath Care</a:t>
            </a:r>
          </a:p>
          <a:p>
            <a:pPr lvl="1"/>
            <a:r>
              <a:rPr lang="en-US" sz="3100" b="1" dirty="0" smtClean="0">
                <a:solidFill>
                  <a:srgbClr val="FF0066"/>
                </a:solidFill>
                <a:latin typeface="Annual Condensed" pitchFamily="2" charset="0"/>
              </a:rPr>
              <a:t>Nursing</a:t>
            </a:r>
          </a:p>
          <a:p>
            <a:pPr lvl="1"/>
            <a:r>
              <a:rPr lang="en-US" sz="3100" b="1" dirty="0" smtClean="0">
                <a:solidFill>
                  <a:srgbClr val="FF0066"/>
                </a:solidFill>
                <a:latin typeface="Annual Condensed" pitchFamily="2" charset="0"/>
              </a:rPr>
              <a:t>Safety &amp; First Aid</a:t>
            </a:r>
          </a:p>
          <a:p>
            <a:endParaRPr lang="en-US" dirty="0"/>
          </a:p>
        </p:txBody>
      </p:sp>
      <p:pic>
        <p:nvPicPr>
          <p:cNvPr id="5" name="Content Placeholder 4" descr="Book4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856066" y="1496657"/>
            <a:ext cx="3830734" cy="5205291"/>
          </a:xfrm>
        </p:spPr>
      </p:pic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66FF33"/>
                </a:solidFill>
                <a:latin typeface="Budmo Jiggler" pitchFamily="2" charset="0"/>
              </a:rPr>
              <a:t>Evaluation</a:t>
            </a:r>
            <a:endParaRPr lang="en-US" sz="8000" dirty="0">
              <a:solidFill>
                <a:srgbClr val="66FF33"/>
              </a:solidFill>
              <a:latin typeface="Budmo Jiggl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 LOVE this job and know for a fact that it’s what I want to do. I like it because: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It allows you to make a difference in peoples’ lives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You work as a team with other doctors, nurses, etc.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The wages &amp; outlook are good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I have personal experience with anesthesiologists, and as a result, I know how </a:t>
            </a:r>
            <a:r>
              <a:rPr lang="en-US" u="sng" dirty="0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want to be as an anesthesiologist</a:t>
            </a:r>
          </a:p>
          <a:p>
            <a:r>
              <a:rPr lang="en-US" dirty="0" smtClean="0"/>
              <a:t>However, the setbacks of the job are:</a:t>
            </a:r>
          </a:p>
          <a:p>
            <a:pPr lvl="1"/>
            <a:r>
              <a:rPr lang="en-US" dirty="0" smtClean="0"/>
              <a:t>The amount of time it takes to become an </a:t>
            </a:r>
            <a:r>
              <a:rPr lang="en-US" dirty="0" smtClean="0"/>
              <a:t>anesthesiologist (≈ </a:t>
            </a:r>
            <a:r>
              <a:rPr lang="en-US" dirty="0" smtClean="0"/>
              <a:t>12 yrs.)</a:t>
            </a:r>
          </a:p>
          <a:p>
            <a:pPr lvl="1"/>
            <a:r>
              <a:rPr lang="en-US" dirty="0" smtClean="0"/>
              <a:t>Being on call all the time while having a family</a:t>
            </a:r>
          </a:p>
          <a:p>
            <a:pPr lvl="1"/>
            <a:r>
              <a:rPr lang="en-US" dirty="0" smtClean="0"/>
              <a:t>The possibility of having to pay my own malpractice insurance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Vogue" pitchFamily="2" charset="0"/>
              </a:rPr>
              <a:t>Sources</a:t>
            </a:r>
            <a:endParaRPr lang="en-US" sz="9600" dirty="0">
              <a:latin typeface="Vogu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r>
              <a:rPr lang="en-US" sz="1800" dirty="0" smtClean="0"/>
              <a:t>Info:</a:t>
            </a:r>
          </a:p>
          <a:p>
            <a:pPr lvl="1"/>
            <a:r>
              <a:rPr lang="en-US" sz="1800" dirty="0" smtClean="0"/>
              <a:t>**http://</a:t>
            </a:r>
            <a:r>
              <a:rPr lang="en-US" sz="1800" dirty="0" smtClean="0"/>
              <a:t>ocis.ode.state.oh.us/info2.aspx?FileID=Occ&amp;FileNum=100235&amp;TopicNum=0</a:t>
            </a:r>
          </a:p>
          <a:p>
            <a:r>
              <a:rPr lang="en-US" sz="1800" dirty="0" smtClean="0"/>
              <a:t>Pictures:</a:t>
            </a:r>
          </a:p>
          <a:p>
            <a:pPr lvl="1"/>
            <a:r>
              <a:rPr lang="en-US" sz="1800" dirty="0" smtClean="0"/>
              <a:t>**</a:t>
            </a:r>
            <a:r>
              <a:rPr lang="en-US" sz="1800" dirty="0" smtClean="0"/>
              <a:t>http://www.boston.com/news/globe/magazine/articles/2006/07/23/the_mother_lode_of_pain</a:t>
            </a:r>
            <a:r>
              <a:rPr lang="en-US" sz="1800" dirty="0" smtClean="0"/>
              <a:t>/</a:t>
            </a:r>
          </a:p>
          <a:p>
            <a:pPr lvl="1"/>
            <a:r>
              <a:rPr lang="en-US" sz="1800" dirty="0" smtClean="0"/>
              <a:t>**</a:t>
            </a:r>
            <a:r>
              <a:rPr lang="en-US" sz="1800" dirty="0" smtClean="0"/>
              <a:t>http://www.scientificamerican.com/article.cfm?id=does-brain-size-matter</a:t>
            </a:r>
          </a:p>
          <a:p>
            <a:pPr lvl="1"/>
            <a:r>
              <a:rPr lang="en-US" sz="1800" dirty="0" smtClean="0"/>
              <a:t>**</a:t>
            </a:r>
            <a:r>
              <a:rPr lang="en-US" sz="1800" dirty="0" smtClean="0"/>
              <a:t>http://are-you-flowin.blogspot.com</a:t>
            </a:r>
            <a:r>
              <a:rPr lang="en-US" sz="1800" dirty="0" smtClean="0"/>
              <a:t>/</a:t>
            </a:r>
          </a:p>
          <a:p>
            <a:pPr lvl="1"/>
            <a:r>
              <a:rPr lang="en-US" sz="1800" dirty="0" smtClean="0"/>
              <a:t>**</a:t>
            </a:r>
            <a:r>
              <a:rPr lang="en-US" sz="1800" dirty="0" smtClean="0"/>
              <a:t>http://www.clker.com/clipart-magnifying-glass-1.html</a:t>
            </a:r>
          </a:p>
          <a:p>
            <a:pPr lvl="1"/>
            <a:r>
              <a:rPr lang="en-US" sz="1800" dirty="0" smtClean="0"/>
              <a:t>**</a:t>
            </a:r>
            <a:r>
              <a:rPr lang="en-US" sz="1800" dirty="0" smtClean="0"/>
              <a:t>http://www.newlymeds.com/2010/08/paging-doctor-j.html</a:t>
            </a:r>
          </a:p>
          <a:p>
            <a:pPr lvl="1"/>
            <a:r>
              <a:rPr lang="en-US" sz="1800" dirty="0" smtClean="0"/>
              <a:t>**www.google.com/publicdata</a:t>
            </a:r>
          </a:p>
          <a:p>
            <a:pPr lvl="1"/>
            <a:r>
              <a:rPr lang="en-US" sz="1800" dirty="0" smtClean="0"/>
              <a:t>**</a:t>
            </a:r>
            <a:r>
              <a:rPr lang="en-US" sz="1800" dirty="0" smtClean="0"/>
              <a:t>http://www.cie.uci.edu/academics/healthsci.html</a:t>
            </a:r>
          </a:p>
          <a:p>
            <a:pPr lvl="1"/>
            <a:r>
              <a:rPr lang="en-US" sz="1800" dirty="0" smtClean="0"/>
              <a:t>**</a:t>
            </a:r>
            <a:r>
              <a:rPr lang="en-US" sz="1800" dirty="0" smtClean="0"/>
              <a:t>http://</a:t>
            </a:r>
            <a:r>
              <a:rPr lang="en-US" sz="1800" dirty="0" smtClean="0"/>
              <a:t>www.newswise.com/articles/american-society-of-anesthesiologists-helps-parents-reduce-surgery-related-complications-in-obese-children</a:t>
            </a:r>
          </a:p>
          <a:p>
            <a:pPr lvl="1"/>
            <a:r>
              <a:rPr lang="en-US" sz="1800" dirty="0" smtClean="0"/>
              <a:t>**</a:t>
            </a:r>
            <a:r>
              <a:rPr lang="en-US" sz="1800" dirty="0" smtClean="0"/>
              <a:t>http://www.dailyclipart.net/clipart/category/book-clip-art/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dirty="0"/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FF00"/>
                </a:solidFill>
                <a:latin typeface="Poster" pitchFamily="2" charset="0"/>
              </a:rPr>
              <a:t>Tasks</a:t>
            </a:r>
            <a:endParaRPr lang="en-US" sz="8000" dirty="0">
              <a:solidFill>
                <a:srgbClr val="FFFF00"/>
              </a:solidFill>
              <a:latin typeface="Poster" pitchFamily="2" charset="0"/>
            </a:endParaRPr>
          </a:p>
        </p:txBody>
      </p:sp>
      <p:pic>
        <p:nvPicPr>
          <p:cNvPr id="5" name="Content Placeholder 4" descr="med equip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3657600" y="533400"/>
            <a:ext cx="5167820" cy="58674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0" y="1219200"/>
            <a:ext cx="3465513" cy="5638800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900" b="1" dirty="0" smtClean="0">
                <a:solidFill>
                  <a:srgbClr val="FFFF00"/>
                </a:solidFill>
                <a:latin typeface="Bangle Condensed" pitchFamily="34" charset="0"/>
              </a:rPr>
              <a:t>Meet with, examine, &amp; interview patients. Order tests or procedures if needed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900" b="1" dirty="0" smtClean="0">
                <a:solidFill>
                  <a:srgbClr val="FFFF00"/>
                </a:solidFill>
                <a:latin typeface="Bangle Condensed" pitchFamily="34" charset="0"/>
              </a:rPr>
              <a:t>Give anesthesia or sedating medicine during medical procedures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900" b="1" dirty="0" smtClean="0">
                <a:solidFill>
                  <a:srgbClr val="FFFF00"/>
                </a:solidFill>
                <a:latin typeface="Bangle Condensed" pitchFamily="34" charset="0"/>
              </a:rPr>
              <a:t>Keep track of the flow of anesthesia &amp; patients vital signs. Record all activity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900" b="1" dirty="0" smtClean="0">
                <a:solidFill>
                  <a:srgbClr val="FFFF00"/>
                </a:solidFill>
                <a:latin typeface="Bangle Condensed" pitchFamily="34" charset="0"/>
              </a:rPr>
              <a:t>Respond to any complications or reactions from anesthesia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900" b="1" dirty="0" smtClean="0">
                <a:solidFill>
                  <a:srgbClr val="FFFF00"/>
                </a:solidFill>
                <a:latin typeface="Bangle Condensed" pitchFamily="34" charset="0"/>
              </a:rPr>
              <a:t>After procedures, decide when patients are stable enough to be sent home or moved to another ward of the hospital</a:t>
            </a:r>
          </a:p>
          <a:p>
            <a:pPr marL="342900" indent="-342900">
              <a:buFont typeface="+mj-lt"/>
              <a:buAutoNum type="arabicPeriod"/>
            </a:pPr>
            <a:endParaRPr lang="en-US" sz="1800" b="1" dirty="0">
              <a:latin typeface="Bangle Condensed" pitchFamily="34" charset="0"/>
            </a:endParaRPr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Vagabond" pitchFamily="2" charset="0"/>
              </a:rPr>
              <a:t>Working Conditions</a:t>
            </a:r>
            <a:endParaRPr lang="en-US" sz="6600" dirty="0">
              <a:latin typeface="Vagabond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Aargau" pitchFamily="2" charset="0"/>
                <a:ea typeface="Aargau" pitchFamily="2" charset="0"/>
              </a:rPr>
              <a:t>Always work indoors &amp; with a team of doctors, nurses, and medical staff</a:t>
            </a:r>
          </a:p>
          <a:p>
            <a:r>
              <a:rPr lang="en-US" sz="3600" dirty="0" smtClean="0">
                <a:latin typeface="Aargau" pitchFamily="2" charset="0"/>
                <a:ea typeface="Aargau" pitchFamily="2" charset="0"/>
              </a:rPr>
              <a:t>Talk to patients &amp; patients’ family daily</a:t>
            </a:r>
          </a:p>
          <a:p>
            <a:r>
              <a:rPr lang="en-US" sz="3600" dirty="0" smtClean="0">
                <a:latin typeface="Aargau" pitchFamily="2" charset="0"/>
                <a:ea typeface="Aargau" pitchFamily="2" charset="0"/>
              </a:rPr>
              <a:t>Work very close to patients (within inches)</a:t>
            </a:r>
          </a:p>
          <a:p>
            <a:r>
              <a:rPr lang="en-US" sz="3600" dirty="0" smtClean="0">
                <a:latin typeface="Aargau" pitchFamily="2" charset="0"/>
                <a:ea typeface="Aargau" pitchFamily="2" charset="0"/>
              </a:rPr>
              <a:t>Dangers: regularly exposed to diseases, infections, contaminants, and radiation</a:t>
            </a:r>
            <a:endParaRPr lang="en-US" sz="3600" dirty="0">
              <a:latin typeface="Aargau" pitchFamily="2" charset="0"/>
              <a:ea typeface="Aargau" pitchFamily="2" charset="0"/>
            </a:endParaRPr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bg1"/>
                </a:solidFill>
                <a:latin typeface="Christie" pitchFamily="2" charset="0"/>
              </a:rPr>
              <a:t>Skills</a:t>
            </a:r>
            <a:endParaRPr lang="en-US" sz="9600" dirty="0">
              <a:solidFill>
                <a:srgbClr val="66FF33"/>
              </a:solidFill>
              <a:latin typeface="Christie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500" dirty="0" smtClean="0">
                <a:solidFill>
                  <a:schemeClr val="bg1"/>
                </a:solidFill>
              </a:rPr>
              <a:t>Concentrate and not be distracted while performing a task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 smtClean="0">
                <a:solidFill>
                  <a:schemeClr val="bg1"/>
                </a:solidFill>
              </a:rPr>
              <a:t>Motivate, develop, &amp; direct people as they work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500" dirty="0" smtClean="0">
                <a:solidFill>
                  <a:schemeClr val="bg1"/>
                </a:solidFill>
              </a:rPr>
              <a:t>Manage your time &amp; others’ time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500" dirty="0" smtClean="0">
                <a:solidFill>
                  <a:schemeClr val="bg1"/>
                </a:solidFill>
              </a:rPr>
              <a:t>4.	Design equipment &amp; technology to meet user needs</a:t>
            </a:r>
          </a:p>
          <a:p>
            <a:pPr marL="514350" indent="-514350">
              <a:buNone/>
            </a:pPr>
            <a:r>
              <a:rPr lang="en-US" sz="2500" dirty="0" smtClean="0">
                <a:solidFill>
                  <a:schemeClr val="bg1"/>
                </a:solidFill>
              </a:rPr>
              <a:t>5.	Be aware of others’ reactions &amp; change behavior in relation to them</a:t>
            </a:r>
          </a:p>
          <a:p>
            <a:endParaRPr lang="en-US" dirty="0"/>
          </a:p>
        </p:txBody>
      </p:sp>
      <p:pic>
        <p:nvPicPr>
          <p:cNvPr id="5" name="Picture 4" descr="bra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4405839"/>
            <a:ext cx="2695574" cy="2452161"/>
          </a:xfrm>
          <a:prstGeom prst="rect">
            <a:avLst/>
          </a:prstGeom>
        </p:spPr>
      </p:pic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solidFill>
                  <a:srgbClr val="7030A0"/>
                </a:solidFill>
                <a:latin typeface="Aloe Extended" pitchFamily="2" charset="0"/>
              </a:rPr>
              <a:t>Interests</a:t>
            </a:r>
            <a:endParaRPr lang="en-US" sz="8800" dirty="0">
              <a:solidFill>
                <a:srgbClr val="7030A0"/>
              </a:solidFill>
              <a:latin typeface="Aloe Extended" pitchFamily="2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979487"/>
          </a:xfrm>
        </p:spPr>
        <p:txBody>
          <a:bodyPr>
            <a:noAutofit/>
          </a:bodyPr>
          <a:lstStyle/>
          <a:p>
            <a:r>
              <a:rPr lang="en-US" sz="2300" dirty="0" smtClean="0">
                <a:solidFill>
                  <a:srgbClr val="7030A0"/>
                </a:solidFill>
                <a:latin typeface="Alor" pitchFamily="2" charset="0"/>
              </a:rPr>
              <a:t>1. Consider achievements important (see results of work)</a:t>
            </a:r>
            <a:endParaRPr lang="en-US" sz="2300" dirty="0">
              <a:solidFill>
                <a:srgbClr val="7030A0"/>
              </a:solidFill>
              <a:latin typeface="Alor" pitchFamily="2" charset="0"/>
            </a:endParaRPr>
          </a:p>
        </p:txBody>
      </p:sp>
      <p:pic>
        <p:nvPicPr>
          <p:cNvPr id="8" name="Content Placeholder 7" descr="ribbon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381000" y="2514600"/>
            <a:ext cx="3753958" cy="383383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524000"/>
            <a:ext cx="4041775" cy="9906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Alor" pitchFamily="2" charset="0"/>
              </a:rPr>
              <a:t>2. Investigative interests (like activities that have to do w/ ideas &amp; thinking)</a:t>
            </a:r>
            <a:endParaRPr lang="en-US" sz="2000" dirty="0">
              <a:solidFill>
                <a:srgbClr val="7030A0"/>
              </a:solidFill>
              <a:latin typeface="Alor" pitchFamily="2" charset="0"/>
            </a:endParaRPr>
          </a:p>
        </p:txBody>
      </p:sp>
      <p:pic>
        <p:nvPicPr>
          <p:cNvPr id="7" name="Content Placeholder 6" descr="magnify glass.pn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800600" y="2514600"/>
            <a:ext cx="3772828" cy="3611563"/>
          </a:xfrm>
        </p:spPr>
      </p:pic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00FFFF"/>
                </a:solidFill>
                <a:latin typeface="Pickwick" pitchFamily="2" charset="0"/>
              </a:rPr>
              <a:t>Preparation</a:t>
            </a:r>
            <a:endParaRPr lang="en-US" sz="6000" dirty="0">
              <a:solidFill>
                <a:srgbClr val="00FFFF"/>
              </a:solidFill>
              <a:latin typeface="Pickwick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100" dirty="0" smtClean="0">
                <a:solidFill>
                  <a:srgbClr val="00FFFF"/>
                </a:solidFill>
                <a:latin typeface="Chelsey" pitchFamily="34" charset="0"/>
              </a:rPr>
              <a:t>High  School Diploma or GED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 smtClean="0">
                <a:solidFill>
                  <a:srgbClr val="00FFFF"/>
                </a:solidFill>
                <a:latin typeface="Chelsey" pitchFamily="34" charset="0"/>
              </a:rPr>
              <a:t>Bachelor’s degree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 smtClean="0">
                <a:solidFill>
                  <a:srgbClr val="00FFFF"/>
                </a:solidFill>
                <a:latin typeface="Chelsey" pitchFamily="34" charset="0"/>
              </a:rPr>
              <a:t>Medical School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 smtClean="0">
                <a:solidFill>
                  <a:srgbClr val="00FFFF"/>
                </a:solidFill>
                <a:latin typeface="Chelsey" pitchFamily="34" charset="0"/>
              </a:rPr>
              <a:t>Complete an internship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 smtClean="0">
                <a:solidFill>
                  <a:srgbClr val="00FFFF"/>
                </a:solidFill>
                <a:latin typeface="Chelsey" pitchFamily="34" charset="0"/>
              </a:rPr>
              <a:t>Complete a 4-yr. residency program in anesthesiology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100" dirty="0" smtClean="0">
                <a:solidFill>
                  <a:srgbClr val="00FFFF"/>
                </a:solidFill>
                <a:latin typeface="Chelsey" pitchFamily="34" charset="0"/>
              </a:rPr>
              <a:t>Pass additional exams to become certified- Federal Licensing Exam (FLEX test), National Board of Medical Examiners (NBME), &amp; United States Medical Licensing Examination (USMLE)</a:t>
            </a:r>
          </a:p>
          <a:p>
            <a:pPr marL="514350" indent="-514350"/>
            <a:r>
              <a:rPr lang="en-US" sz="3100" dirty="0" smtClean="0">
                <a:solidFill>
                  <a:srgbClr val="00FFFF"/>
                </a:solidFill>
                <a:latin typeface="Chelsey" pitchFamily="34" charset="0"/>
              </a:rPr>
              <a:t>On the job training: </a:t>
            </a:r>
          </a:p>
          <a:p>
            <a:pPr marL="1314450" lvl="2" indent="-514350"/>
            <a:r>
              <a:rPr lang="en-US" sz="3100" dirty="0" smtClean="0">
                <a:solidFill>
                  <a:srgbClr val="00FFFF"/>
                </a:solidFill>
                <a:latin typeface="Chelsey" pitchFamily="34" charset="0"/>
              </a:rPr>
              <a:t>2 yrs. during med. school as 				       intern</a:t>
            </a:r>
          </a:p>
          <a:p>
            <a:pPr marL="1314450" lvl="2" indent="-514350"/>
            <a:r>
              <a:rPr lang="en-US" sz="3100" dirty="0" smtClean="0">
                <a:solidFill>
                  <a:srgbClr val="00FFFF"/>
                </a:solidFill>
                <a:latin typeface="Chelsey" pitchFamily="34" charset="0"/>
              </a:rPr>
              <a:t>4 yr. residency program in anesthesia</a:t>
            </a:r>
          </a:p>
          <a:p>
            <a:pPr marL="1314450" lvl="2" indent="-514350"/>
            <a:endParaRPr lang="en-US" dirty="0" smtClean="0"/>
          </a:p>
          <a:p>
            <a:pPr marL="3600450" lvl="7" indent="-51435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295400"/>
          </a:xfrm>
        </p:spPr>
        <p:txBody>
          <a:bodyPr>
            <a:noAutofit/>
          </a:bodyPr>
          <a:lstStyle/>
          <a:p>
            <a:r>
              <a:rPr lang="en-US" sz="4400" dirty="0" smtClean="0">
                <a:latin typeface="Intrepid ExtraBold" pitchFamily="2" charset="0"/>
              </a:rPr>
              <a:t>	</a:t>
            </a:r>
            <a:r>
              <a:rPr lang="en-US" sz="7200" dirty="0" smtClean="0">
                <a:solidFill>
                  <a:srgbClr val="FF3399"/>
                </a:solidFill>
                <a:latin typeface="Intrepid ExtraBold" pitchFamily="2" charset="0"/>
              </a:rPr>
              <a:t>Working Hours</a:t>
            </a:r>
            <a:endParaRPr lang="en-US" sz="7200" dirty="0">
              <a:solidFill>
                <a:srgbClr val="FF3399"/>
              </a:solidFill>
              <a:latin typeface="Intrepid ExtraBold" pitchFamily="2" charset="0"/>
            </a:endParaRPr>
          </a:p>
        </p:txBody>
      </p:sp>
      <p:pic>
        <p:nvPicPr>
          <p:cNvPr id="5" name="Content Placeholder 4" descr="Pager_AA021263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4267200" y="1752600"/>
            <a:ext cx="4724400" cy="3657600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810000" cy="49657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rgbClr val="FF3399"/>
                </a:solidFill>
              </a:rPr>
              <a:t>  </a:t>
            </a:r>
            <a:r>
              <a:rPr lang="en-US" sz="2800" dirty="0" smtClean="0">
                <a:solidFill>
                  <a:srgbClr val="FF3399"/>
                </a:solidFill>
                <a:latin typeface="Durango" pitchFamily="2" charset="0"/>
                <a:ea typeface="Durango" pitchFamily="2" charset="0"/>
              </a:rPr>
              <a:t> </a:t>
            </a:r>
            <a:r>
              <a:rPr lang="en-US" sz="3200" dirty="0" smtClean="0">
                <a:solidFill>
                  <a:srgbClr val="FF3399"/>
                </a:solidFill>
                <a:latin typeface="Durango" pitchFamily="2" charset="0"/>
                <a:ea typeface="Durango" pitchFamily="2" charset="0"/>
              </a:rPr>
              <a:t>May work any shift, weekends, and holidays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3399"/>
                </a:solidFill>
                <a:latin typeface="Durango" pitchFamily="2" charset="0"/>
                <a:ea typeface="Durango" pitchFamily="2" charset="0"/>
              </a:rPr>
              <a:t>   May be on-call any hr. of the day or night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3399"/>
                </a:solidFill>
                <a:latin typeface="Durango" pitchFamily="2" charset="0"/>
                <a:ea typeface="Durango" pitchFamily="2" charset="0"/>
              </a:rPr>
              <a:t>   Work 40+ hrs./wk.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rgbClr val="FF3399"/>
                </a:solidFill>
                <a:latin typeface="Durango" pitchFamily="2" charset="0"/>
                <a:ea typeface="Durango" pitchFamily="2" charset="0"/>
              </a:rPr>
              <a:t>   Usually work an established schedule</a:t>
            </a:r>
            <a:endParaRPr lang="en-US" sz="3200" dirty="0">
              <a:solidFill>
                <a:srgbClr val="FF3399"/>
              </a:solidFill>
              <a:latin typeface="Durango" pitchFamily="2" charset="0"/>
              <a:ea typeface="Durango" pitchFamily="2" charset="0"/>
            </a:endParaRPr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66FF33"/>
                </a:solidFill>
                <a:latin typeface="Cuckoo" pitchFamily="2" charset="0"/>
              </a:rPr>
              <a:t>Outlook</a:t>
            </a:r>
            <a:endParaRPr lang="en-US" sz="9600" dirty="0">
              <a:solidFill>
                <a:srgbClr val="66FF33"/>
              </a:solidFill>
              <a:latin typeface="Cucko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600200"/>
            <a:ext cx="4343400" cy="4525963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66FF33"/>
                </a:solidFill>
              </a:rPr>
              <a:t>Need will increase because the population is growing and aging</a:t>
            </a:r>
          </a:p>
          <a:p>
            <a:pPr lvl="1"/>
            <a:r>
              <a:rPr lang="en-US" sz="3200" dirty="0" smtClean="0">
                <a:solidFill>
                  <a:srgbClr val="66FF33"/>
                </a:solidFill>
              </a:rPr>
              <a:t>This means that the number of surgical procedures will increase</a:t>
            </a:r>
            <a:endParaRPr lang="en-US" sz="3200" dirty="0">
              <a:solidFill>
                <a:srgbClr val="66FF33"/>
              </a:solidFill>
            </a:endParaRPr>
          </a:p>
        </p:txBody>
      </p:sp>
      <p:pic>
        <p:nvPicPr>
          <p:cNvPr id="5" name="Content Placeholder 4" descr="chart.pn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343400" y="1828800"/>
            <a:ext cx="4800600" cy="4038600"/>
          </a:xfrm>
        </p:spPr>
      </p:pic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F3399"/>
                </a:solidFill>
                <a:latin typeface="Scooby Doo" pitchFamily="2" charset="0"/>
              </a:rPr>
              <a:t>Major Employers</a:t>
            </a:r>
            <a:r>
              <a:rPr lang="en-US" sz="4000" dirty="0" smtClean="0">
                <a:solidFill>
                  <a:schemeClr val="bg1"/>
                </a:solidFill>
                <a:latin typeface="Scooby Doo" pitchFamily="2" charset="0"/>
              </a:rPr>
              <a:t>,</a:t>
            </a:r>
            <a:r>
              <a:rPr lang="en-US" sz="4000" dirty="0" smtClean="0">
                <a:latin typeface="Scooby Doo" pitchFamily="2" charset="0"/>
              </a:rPr>
              <a:t> </a:t>
            </a:r>
            <a:r>
              <a:rPr lang="en-US" sz="4000" dirty="0" smtClean="0">
                <a:solidFill>
                  <a:srgbClr val="00FFFF"/>
                </a:solidFill>
                <a:latin typeface="Scooby Doo" pitchFamily="2" charset="0"/>
              </a:rPr>
              <a:t>Wages</a:t>
            </a:r>
            <a:r>
              <a:rPr lang="en-US" sz="4000" dirty="0" smtClean="0">
                <a:solidFill>
                  <a:schemeClr val="bg1"/>
                </a:solidFill>
                <a:latin typeface="Scooby Doo" pitchFamily="2" charset="0"/>
              </a:rPr>
              <a:t>, &amp;</a:t>
            </a:r>
            <a:r>
              <a:rPr lang="en-US" sz="4000" dirty="0" smtClean="0">
                <a:latin typeface="Scooby Doo" pitchFamily="2" charset="0"/>
              </a:rPr>
              <a:t> </a:t>
            </a:r>
            <a:r>
              <a:rPr lang="en-US" sz="4000" dirty="0" smtClean="0">
                <a:solidFill>
                  <a:srgbClr val="FFFF00"/>
                </a:solidFill>
                <a:latin typeface="Scooby Doo" pitchFamily="2" charset="0"/>
              </a:rPr>
              <a:t>Fringe Benefits</a:t>
            </a:r>
            <a:endParaRPr lang="en-US" sz="4000" dirty="0">
              <a:solidFill>
                <a:srgbClr val="FFFF00"/>
              </a:solidFill>
              <a:latin typeface="Scooby Doo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3399"/>
                </a:solidFill>
                <a:latin typeface="Franklin Gothic Demi Cond" pitchFamily="34" charset="0"/>
              </a:rPr>
              <a:t>Doctor’s offices</a:t>
            </a:r>
          </a:p>
          <a:p>
            <a:r>
              <a:rPr lang="en-US" dirty="0" smtClean="0">
                <a:solidFill>
                  <a:srgbClr val="FF3399"/>
                </a:solidFill>
                <a:latin typeface="Franklin Gothic Demi Cond" pitchFamily="34" charset="0"/>
              </a:rPr>
              <a:t>Hospitals</a:t>
            </a:r>
          </a:p>
          <a:p>
            <a:r>
              <a:rPr lang="en-US" dirty="0" smtClean="0">
                <a:solidFill>
                  <a:srgbClr val="FF3399"/>
                </a:solidFill>
                <a:latin typeface="Franklin Gothic Demi Cond" pitchFamily="34" charset="0"/>
              </a:rPr>
              <a:t>Federal, state, and local </a:t>
            </a:r>
            <a:r>
              <a:rPr lang="en-US" smtClean="0">
                <a:solidFill>
                  <a:srgbClr val="FF3399"/>
                </a:solidFill>
                <a:latin typeface="Franklin Gothic Demi Cond" pitchFamily="34" charset="0"/>
              </a:rPr>
              <a:t>government agencies</a:t>
            </a:r>
            <a:endParaRPr lang="en-US" dirty="0" smtClean="0">
              <a:solidFill>
                <a:srgbClr val="FF3399"/>
              </a:solidFill>
              <a:latin typeface="Franklin Gothic Demi Cond" pitchFamily="34" charset="0"/>
            </a:endParaRPr>
          </a:p>
          <a:p>
            <a:r>
              <a:rPr lang="en-US" dirty="0" smtClean="0">
                <a:solidFill>
                  <a:srgbClr val="00FFFF"/>
                </a:solidFill>
                <a:latin typeface="Franklin Gothic Demi Cond" pitchFamily="34" charset="0"/>
              </a:rPr>
              <a:t>Median Wage= $197,570/year</a:t>
            </a:r>
          </a:p>
          <a:p>
            <a:r>
              <a:rPr lang="en-US" dirty="0" smtClean="0">
                <a:solidFill>
                  <a:srgbClr val="FFFF00"/>
                </a:solidFill>
                <a:latin typeface="Franklin Gothic Demi Cond" pitchFamily="34" charset="0"/>
              </a:rPr>
              <a:t>Anesthesiologists usually receive benefits (sick leave, paid vacation, health insurance, and a retirement plan)</a:t>
            </a:r>
          </a:p>
          <a:p>
            <a:pPr lvl="1"/>
            <a:r>
              <a:rPr lang="en-US" sz="3200" dirty="0" smtClean="0">
                <a:solidFill>
                  <a:srgbClr val="FFFF00"/>
                </a:solidFill>
                <a:latin typeface="Franklin Gothic Demi Cond" pitchFamily="34" charset="0"/>
              </a:rPr>
              <a:t>Those who are self-employed must provide their own insurance and retirement plan</a:t>
            </a:r>
            <a:endParaRPr lang="en-US" sz="3200" dirty="0">
              <a:solidFill>
                <a:srgbClr val="FFFF00"/>
              </a:solidFill>
              <a:latin typeface="Franklin Gothic Demi Cond" pitchFamily="34" charset="0"/>
            </a:endParaRPr>
          </a:p>
        </p:txBody>
      </p:sp>
    </p:spTree>
  </p:cSld>
  <p:clrMapOvr>
    <a:masterClrMapping/>
  </p:clrMapOvr>
  <p:transition>
    <p:split dir="in"/>
    <p:sndAc>
      <p:stSnd>
        <p:snd r:embed="rId3" name="suction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663</Words>
  <Application>Microsoft Office PowerPoint</Application>
  <PresentationFormat>On-screen Show (4:3)</PresentationFormat>
  <Paragraphs>118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Anesthesiologist</vt:lpstr>
      <vt:lpstr>Tasks</vt:lpstr>
      <vt:lpstr>Working Conditions</vt:lpstr>
      <vt:lpstr>Skills</vt:lpstr>
      <vt:lpstr>Interests</vt:lpstr>
      <vt:lpstr>Preparation</vt:lpstr>
      <vt:lpstr> Working Hours</vt:lpstr>
      <vt:lpstr>Outlook</vt:lpstr>
      <vt:lpstr>Major Employers, Wages, &amp; Fringe Benefits</vt:lpstr>
      <vt:lpstr>Advancement Opportunities</vt:lpstr>
      <vt:lpstr>Related Occupations &amp; Career Cluster</vt:lpstr>
      <vt:lpstr>Professional Organization</vt:lpstr>
      <vt:lpstr>High School Courses</vt:lpstr>
      <vt:lpstr>Evaluation</vt:lpstr>
      <vt:lpstr>Sources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Anesthesiologist</dc:title>
  <dc:creator>Kathy</dc:creator>
  <cp:lastModifiedBy>Kathy</cp:lastModifiedBy>
  <cp:revision>40</cp:revision>
  <dcterms:created xsi:type="dcterms:W3CDTF">2011-02-23T20:52:44Z</dcterms:created>
  <dcterms:modified xsi:type="dcterms:W3CDTF">2011-02-28T02:08:35Z</dcterms:modified>
</cp:coreProperties>
</file>