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activeX/activeX1.xml" ContentType="application/vnd.ms-office.activeX+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ms-office.activeX"/>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DA1F"/>
    <a:srgbClr val="FF6600"/>
    <a:srgbClr val="CC00CC"/>
    <a:srgbClr val="D11FB8"/>
    <a:srgbClr val="00FF00"/>
    <a:srgbClr val="05BFE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94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B512FA-4E04-46F2-A346-FBF94CA07BDE}" type="datetimeFigureOut">
              <a:rPr lang="en-US" smtClean="0"/>
              <a:pPr/>
              <a:t>1/23/2011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EED6171-5331-421E-A583-00A99B93F55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13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EED6171-5331-421E-A583-00A99B93F55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CA82D6F-D726-420B-B8D0-C537841CCB85}" type="datetimeFigureOut">
              <a:rPr lang="en-US" smtClean="0"/>
              <a:pPr/>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82D6F-D726-420B-B8D0-C537841CCB85}" type="datetimeFigureOut">
              <a:rPr lang="en-US" smtClean="0"/>
              <a:pPr/>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82D6F-D726-420B-B8D0-C537841CCB85}" type="datetimeFigureOut">
              <a:rPr lang="en-US" smtClean="0"/>
              <a:pPr/>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CA82D6F-D726-420B-B8D0-C537841CCB85}" type="datetimeFigureOut">
              <a:rPr lang="en-US" smtClean="0"/>
              <a:pPr/>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CA82D6F-D726-420B-B8D0-C537841CCB85}" type="datetimeFigureOut">
              <a:rPr lang="en-US" smtClean="0"/>
              <a:pPr/>
              <a:t>1/23/2011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CA82D6F-D726-420B-B8D0-C537841CCB85}" type="datetimeFigureOut">
              <a:rPr lang="en-US" smtClean="0"/>
              <a:pPr/>
              <a:t>1/23/2011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CA82D6F-D726-420B-B8D0-C537841CCB85}" type="datetimeFigureOut">
              <a:rPr lang="en-US" smtClean="0"/>
              <a:pPr/>
              <a:t>1/23/2011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CA82D6F-D726-420B-B8D0-C537841CCB85}" type="datetimeFigureOut">
              <a:rPr lang="en-US" smtClean="0"/>
              <a:pPr/>
              <a:t>1/23/2011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82D6F-D726-420B-B8D0-C537841CCB85}" type="datetimeFigureOut">
              <a:rPr lang="en-US" smtClean="0"/>
              <a:pPr/>
              <a:t>1/23/2011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82D6F-D726-420B-B8D0-C537841CCB85}" type="datetimeFigureOut">
              <a:rPr lang="en-US" smtClean="0"/>
              <a:pPr/>
              <a:t>1/23/2011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A82D6F-D726-420B-B8D0-C537841CCB85}" type="datetimeFigureOut">
              <a:rPr lang="en-US" smtClean="0"/>
              <a:pPr/>
              <a:t>1/23/2011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D065C-F050-407D-A893-A640D2CE71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A82D6F-D726-420B-B8D0-C537841CCB85}" type="datetimeFigureOut">
              <a:rPr lang="en-US" smtClean="0"/>
              <a:pPr/>
              <a:t>1/23/2011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9D065C-F050-407D-A893-A640D2CE719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audio" Target="file:///c:\Users\Kathy\Desktop\DVD%20Soft%20Music\Schindler's%20List%20Soundtrack-04%20Remembrances.mp3" TargetMode="External"/><Relationship Id="rId5" Type="http://schemas.openxmlformats.org/officeDocument/2006/relationships/image" Target="../media/image2.png"/><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http://www.schindlerjews.co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oskarschindler.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control" Target="../activeX/activeX1.xml"/><Relationship Id="rId1" Type="http://schemas.openxmlformats.org/officeDocument/2006/relationships/vmlDrawing" Target="../drawings/vmlDrawing1.vml"/><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lum/>
          </a:blip>
          <a:srcRect/>
          <a:stretch>
            <a:fillRect l="-1000" t="-22000" b="-4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5257800"/>
            <a:ext cx="4343400" cy="1066801"/>
          </a:xfrm>
        </p:spPr>
        <p:txBody>
          <a:bodyPr>
            <a:normAutofit fontScale="90000"/>
          </a:bodyPr>
          <a:lstStyle/>
          <a:p>
            <a:r>
              <a:rPr lang="en-US" dirty="0" smtClean="0">
                <a:solidFill>
                  <a:srgbClr val="FFFF00"/>
                </a:solidFill>
                <a:latin typeface="Bookman Old Style" pitchFamily="18" charset="0"/>
              </a:rPr>
              <a:t>My Hero: Oskar Schindler</a:t>
            </a:r>
            <a:endParaRPr lang="en-US" dirty="0">
              <a:solidFill>
                <a:srgbClr val="FFFF00"/>
              </a:solidFill>
              <a:latin typeface="Bookman Old Style" pitchFamily="18" charset="0"/>
            </a:endParaRPr>
          </a:p>
        </p:txBody>
      </p:sp>
      <p:sp>
        <p:nvSpPr>
          <p:cNvPr id="3" name="Subtitle 2"/>
          <p:cNvSpPr>
            <a:spLocks noGrp="1"/>
          </p:cNvSpPr>
          <p:nvPr>
            <p:ph type="subTitle" idx="1"/>
          </p:nvPr>
        </p:nvSpPr>
        <p:spPr>
          <a:xfrm>
            <a:off x="0" y="6248400"/>
            <a:ext cx="4038600" cy="609600"/>
          </a:xfrm>
        </p:spPr>
        <p:txBody>
          <a:bodyPr>
            <a:normAutofit/>
          </a:bodyPr>
          <a:lstStyle/>
          <a:p>
            <a:r>
              <a:rPr lang="en-US" sz="2800" dirty="0" smtClean="0">
                <a:solidFill>
                  <a:srgbClr val="FF0000"/>
                </a:solidFill>
                <a:latin typeface="Bookman Old Style" pitchFamily="18" charset="0"/>
              </a:rPr>
              <a:t>By: </a:t>
            </a:r>
            <a:r>
              <a:rPr lang="en-US" sz="2800" dirty="0" err="1" smtClean="0">
                <a:solidFill>
                  <a:srgbClr val="FF0000"/>
                </a:solidFill>
                <a:latin typeface="Bookman Old Style" pitchFamily="18" charset="0"/>
              </a:rPr>
              <a:t>Alexa</a:t>
            </a:r>
            <a:r>
              <a:rPr lang="en-US" sz="2800" dirty="0" smtClean="0">
                <a:solidFill>
                  <a:srgbClr val="FF0000"/>
                </a:solidFill>
                <a:latin typeface="Bookman Old Style" pitchFamily="18" charset="0"/>
              </a:rPr>
              <a:t> </a:t>
            </a:r>
            <a:r>
              <a:rPr lang="en-US" sz="2800" dirty="0" err="1" smtClean="0">
                <a:solidFill>
                  <a:srgbClr val="FF0000"/>
                </a:solidFill>
                <a:latin typeface="Bookman Old Style" pitchFamily="18" charset="0"/>
              </a:rPr>
              <a:t>Wegman</a:t>
            </a:r>
            <a:endParaRPr lang="en-US" sz="2800" dirty="0">
              <a:solidFill>
                <a:srgbClr val="FF0000"/>
              </a:solidFill>
              <a:latin typeface="Bookman Old Style" pitchFamily="18" charset="0"/>
            </a:endParaRPr>
          </a:p>
        </p:txBody>
      </p:sp>
      <p:pic>
        <p:nvPicPr>
          <p:cNvPr id="4" name="Schindler's List Soundtrack-04 Remembrances.mp3">
            <a:hlinkClick r:id="" action="ppaction://media"/>
          </p:cNvPr>
          <p:cNvPicPr>
            <a:picLocks noRot="1" noChangeAspect="1"/>
          </p:cNvPicPr>
          <p:nvPr>
            <a:audioFile r:link="rId1"/>
          </p:nvPr>
        </p:nvPicPr>
        <p:blipFill>
          <a:blip r:embed="rId5" cstate="print"/>
          <a:stretch>
            <a:fillRect/>
          </a:stretch>
        </p:blipFill>
        <p:spPr>
          <a:xfrm>
            <a:off x="533400" y="4800600"/>
            <a:ext cx="320675" cy="3206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numSld="999">
                <p:cTn id="7" repeatCount="indefinite" fill="hold" display="0">
                  <p:stCondLst>
                    <p:cond delay="indefinite"/>
                  </p:stCondLst>
                  <p:endCondLst>
                    <p:cond evt="onPrev" delay="0">
                      <p:tgtEl>
                        <p:sldTgt/>
                      </p:tgtEl>
                    </p:cond>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contrast="-16000"/>
          </a:blip>
          <a:srcRect/>
          <a:stretch>
            <a:fillRect l="-8000" t="-14000" r="-8000" b="-18000"/>
          </a:stretch>
        </a:blip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solidFill>
                  <a:srgbClr val="00FF00"/>
                </a:solidFill>
                <a:latin typeface="Stencil" pitchFamily="82" charset="0"/>
              </a:rPr>
              <a:t>After the war…</a:t>
            </a:r>
            <a:endParaRPr lang="en-US" dirty="0">
              <a:solidFill>
                <a:srgbClr val="00FF00"/>
              </a:solidFill>
              <a:latin typeface="Stencil" pitchFamily="82" charset="0"/>
            </a:endParaRPr>
          </a:p>
        </p:txBody>
      </p:sp>
      <p:sp>
        <p:nvSpPr>
          <p:cNvPr id="6" name="Content Placeholder 5"/>
          <p:cNvSpPr>
            <a:spLocks noGrp="1"/>
          </p:cNvSpPr>
          <p:nvPr>
            <p:ph idx="1"/>
          </p:nvPr>
        </p:nvSpPr>
        <p:spPr>
          <a:xfrm>
            <a:off x="152400" y="2332037"/>
            <a:ext cx="8229600" cy="4525963"/>
          </a:xfrm>
        </p:spPr>
        <p:txBody>
          <a:bodyPr>
            <a:normAutofit fontScale="92500"/>
          </a:bodyPr>
          <a:lstStyle/>
          <a:p>
            <a:r>
              <a:rPr lang="en-US" sz="2800" dirty="0" smtClean="0">
                <a:solidFill>
                  <a:srgbClr val="D11FB8"/>
                </a:solidFill>
                <a:latin typeface="Aargau-Poster" pitchFamily="2" charset="0"/>
                <a:ea typeface="Aargau-Poster" pitchFamily="2" charset="0"/>
              </a:rPr>
              <a:t>Oskar Schindler was completely broke after WWII</a:t>
            </a:r>
          </a:p>
          <a:p>
            <a:r>
              <a:rPr lang="en-US" sz="2800" dirty="0" smtClean="0">
                <a:solidFill>
                  <a:srgbClr val="D11FB8"/>
                </a:solidFill>
                <a:latin typeface="Aargau-Poster" pitchFamily="2" charset="0"/>
                <a:ea typeface="Aargau-Poster" pitchFamily="2" charset="0"/>
              </a:rPr>
              <a:t>He and his wife, Emilie, moved around some, but Oskar ended up leaving her in 1957 and went back to Germany</a:t>
            </a:r>
          </a:p>
          <a:p>
            <a:r>
              <a:rPr lang="en-US" sz="2800" dirty="0" smtClean="0">
                <a:solidFill>
                  <a:srgbClr val="D11FB8"/>
                </a:solidFill>
                <a:latin typeface="Aargau-Poster" pitchFamily="2" charset="0"/>
                <a:ea typeface="Aargau-Poster" pitchFamily="2" charset="0"/>
              </a:rPr>
              <a:t>He survived financially by depending on checks given to people who had lost everything in the war, and those given to Oskar from the </a:t>
            </a:r>
            <a:r>
              <a:rPr lang="en-US" sz="2800" i="1" dirty="0" err="1" smtClean="0">
                <a:solidFill>
                  <a:srgbClr val="D11FB8"/>
                </a:solidFill>
                <a:latin typeface="Aargau-Poster" pitchFamily="2" charset="0"/>
                <a:ea typeface="Aargau-Poster" pitchFamily="2" charset="0"/>
              </a:rPr>
              <a:t>Schindlerjuden</a:t>
            </a:r>
            <a:r>
              <a:rPr lang="en-US" sz="2800" dirty="0" smtClean="0">
                <a:solidFill>
                  <a:srgbClr val="D11FB8"/>
                </a:solidFill>
                <a:latin typeface="Aargau-Poster" pitchFamily="2" charset="0"/>
                <a:ea typeface="Aargau-Poster" pitchFamily="2" charset="0"/>
              </a:rPr>
              <a:t> </a:t>
            </a:r>
            <a:r>
              <a:rPr lang="en-US" sz="2800" dirty="0" smtClean="0">
                <a:solidFill>
                  <a:srgbClr val="D11FB8"/>
                </a:solidFill>
                <a:latin typeface="Aargau-Poster" pitchFamily="2" charset="0"/>
                <a:ea typeface="Aargau-Poster" pitchFamily="2" charset="0"/>
              </a:rPr>
              <a:t>(a.k.a. </a:t>
            </a:r>
            <a:r>
              <a:rPr lang="en-US" sz="2800" i="1" dirty="0" smtClean="0">
                <a:solidFill>
                  <a:srgbClr val="D11FB8"/>
                </a:solidFill>
                <a:latin typeface="Aargau-Poster" pitchFamily="2" charset="0"/>
                <a:ea typeface="Aargau-Poster" pitchFamily="2" charset="0"/>
              </a:rPr>
              <a:t>Schindler Jews)</a:t>
            </a:r>
          </a:p>
          <a:p>
            <a:r>
              <a:rPr lang="en-US" sz="2800" dirty="0" smtClean="0">
                <a:solidFill>
                  <a:srgbClr val="D11FB8"/>
                </a:solidFill>
                <a:latin typeface="Aargau-Poster" pitchFamily="2" charset="0"/>
                <a:ea typeface="Aargau-Poster" pitchFamily="2" charset="0"/>
              </a:rPr>
              <a:t>Today 7,000 descendants of Schindler Jews live in the US and Europe, many of them are in Israel. </a:t>
            </a:r>
          </a:p>
          <a:p>
            <a:r>
              <a:rPr lang="en-US" sz="2800" dirty="0" smtClean="0">
                <a:solidFill>
                  <a:srgbClr val="D11FB8"/>
                </a:solidFill>
                <a:latin typeface="Aargau-Poster" pitchFamily="2" charset="0"/>
                <a:ea typeface="Aargau-Poster" pitchFamily="2" charset="0"/>
              </a:rPr>
              <a:t>Before WWII, Poland was home to 3.5 million Jews, today less than 4,000 Jews inhabit Poland</a:t>
            </a:r>
            <a:endParaRPr lang="en-US" sz="2800" dirty="0" smtClean="0">
              <a:solidFill>
                <a:srgbClr val="D11FB8"/>
              </a:solidFill>
              <a:latin typeface="Aargau-Poster" pitchFamily="2" charset="0"/>
              <a:ea typeface="Aargau-Poster" pitchFamily="2" charset="0"/>
            </a:endParaRPr>
          </a:p>
          <a:p>
            <a:endParaRPr lang="en-US" sz="2800" i="1"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6DA1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latin typeface="Stencil" pitchFamily="82" charset="0"/>
              </a:rPr>
              <a:t>AWARDS</a:t>
            </a:r>
            <a:endParaRPr lang="en-US" sz="4800" dirty="0">
              <a:latin typeface="Stencil" pitchFamily="82" charset="0"/>
            </a:endParaRPr>
          </a:p>
        </p:txBody>
      </p:sp>
      <p:pic>
        <p:nvPicPr>
          <p:cNvPr id="5" name="Content Placeholder 4" descr="schind.jpg"/>
          <p:cNvPicPr>
            <a:picLocks noGrp="1" noChangeAspect="1"/>
          </p:cNvPicPr>
          <p:nvPr>
            <p:ph idx="1"/>
          </p:nvPr>
        </p:nvPicPr>
        <p:blipFill>
          <a:blip r:embed="rId3" cstate="print"/>
          <a:stretch>
            <a:fillRect/>
          </a:stretch>
        </p:blipFill>
        <p:spPr>
          <a:xfrm>
            <a:off x="3581401" y="0"/>
            <a:ext cx="5562600" cy="6858000"/>
          </a:xfrm>
        </p:spPr>
      </p:pic>
      <p:sp>
        <p:nvSpPr>
          <p:cNvPr id="4" name="Text Placeholder 3"/>
          <p:cNvSpPr>
            <a:spLocks noGrp="1"/>
          </p:cNvSpPr>
          <p:nvPr>
            <p:ph type="body" sz="half" idx="2"/>
          </p:nvPr>
        </p:nvSpPr>
        <p:spPr/>
        <p:txBody>
          <a:bodyPr>
            <a:normAutofit/>
          </a:bodyPr>
          <a:lstStyle/>
          <a:p>
            <a:pPr>
              <a:buFont typeface="Arial" pitchFamily="34" charset="0"/>
              <a:buChar char="•"/>
            </a:pPr>
            <a:r>
              <a:rPr lang="en-US" sz="2400" dirty="0" smtClean="0"/>
              <a:t>Plaque in Israel’s “Park of Heroes”</a:t>
            </a:r>
          </a:p>
          <a:p>
            <a:pPr>
              <a:buFont typeface="Arial" pitchFamily="34" charset="0"/>
              <a:buChar char="•"/>
            </a:pPr>
            <a:r>
              <a:rPr lang="en-US" sz="2400" dirty="0" smtClean="0"/>
              <a:t>Declared a “Righteous Gentile” in Israel</a:t>
            </a:r>
          </a:p>
          <a:p>
            <a:pPr>
              <a:buFont typeface="Arial" pitchFamily="34" charset="0"/>
              <a:buChar char="•"/>
            </a:pPr>
            <a:r>
              <a:rPr lang="en-US" sz="2400" dirty="0" smtClean="0"/>
              <a:t>Tree planted w/ his name along the       “Avenue of the Righteous,” which leads to the </a:t>
            </a:r>
            <a:r>
              <a:rPr lang="en-US" sz="2400" dirty="0" err="1" smtClean="0"/>
              <a:t>Yad</a:t>
            </a:r>
            <a:r>
              <a:rPr lang="en-US" sz="2400" dirty="0" smtClean="0"/>
              <a:t> </a:t>
            </a:r>
            <a:r>
              <a:rPr lang="en-US" sz="2400" dirty="0" err="1" smtClean="0"/>
              <a:t>Vashem</a:t>
            </a:r>
            <a:r>
              <a:rPr lang="en-US" sz="2400" dirty="0" smtClean="0"/>
              <a:t> museum in Jerusalem, Israel</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66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smtClean="0">
                <a:latin typeface="Stencil" pitchFamily="82" charset="0"/>
              </a:rPr>
              <a:t>The End of a Hero</a:t>
            </a:r>
            <a:endParaRPr lang="en-US" sz="4000" dirty="0">
              <a:latin typeface="Stencil" pitchFamily="82" charset="0"/>
            </a:endParaRPr>
          </a:p>
        </p:txBody>
      </p:sp>
      <p:pic>
        <p:nvPicPr>
          <p:cNvPr id="5" name="Content Placeholder 4" descr="schindlertomb.bmp"/>
          <p:cNvPicPr>
            <a:picLocks noGrp="1" noChangeAspect="1"/>
          </p:cNvPicPr>
          <p:nvPr>
            <p:ph idx="1"/>
          </p:nvPr>
        </p:nvPicPr>
        <p:blipFill>
          <a:blip r:embed="rId3" cstate="print"/>
          <a:stretch>
            <a:fillRect/>
          </a:stretch>
        </p:blipFill>
        <p:spPr>
          <a:xfrm>
            <a:off x="4038600" y="0"/>
            <a:ext cx="5105400" cy="6857999"/>
          </a:xfrm>
        </p:spPr>
      </p:pic>
      <p:sp>
        <p:nvSpPr>
          <p:cNvPr id="4" name="Text Placeholder 3"/>
          <p:cNvSpPr>
            <a:spLocks noGrp="1"/>
          </p:cNvSpPr>
          <p:nvPr>
            <p:ph type="body" sz="half" idx="2"/>
          </p:nvPr>
        </p:nvSpPr>
        <p:spPr/>
        <p:txBody>
          <a:bodyPr>
            <a:normAutofit/>
          </a:bodyPr>
          <a:lstStyle/>
          <a:p>
            <a:pPr>
              <a:buFont typeface="Arial" pitchFamily="34" charset="0"/>
              <a:buChar char="•"/>
            </a:pPr>
            <a:r>
              <a:rPr lang="en-US" sz="2000" dirty="0" smtClean="0"/>
              <a:t>d. Oct. 9, 1974 in Frankfurt, Germany at age 66</a:t>
            </a:r>
          </a:p>
          <a:p>
            <a:pPr lvl="1">
              <a:buFont typeface="Arial" pitchFamily="34" charset="0"/>
              <a:buChar char="•"/>
            </a:pPr>
            <a:r>
              <a:rPr lang="en-US" sz="2000" dirty="0" smtClean="0"/>
              <a:t>Cause of death: heart attack</a:t>
            </a:r>
          </a:p>
          <a:p>
            <a:pPr>
              <a:buFont typeface="Arial" pitchFamily="34" charset="0"/>
              <a:buChar char="•"/>
            </a:pPr>
            <a:r>
              <a:rPr lang="en-US" sz="2000" dirty="0" smtClean="0"/>
              <a:t>Last wish was to be buried in Jerusalem. He said, “My children are here…”</a:t>
            </a:r>
          </a:p>
          <a:p>
            <a:pPr>
              <a:buFont typeface="Arial" pitchFamily="34" charset="0"/>
              <a:buChar char="•"/>
            </a:pPr>
            <a:r>
              <a:rPr lang="en-US" sz="2000" dirty="0" smtClean="0"/>
              <a:t>He was buried in Jerusalem, and on his tombstone it says, “The unforgettable savior of 1,200 Jews.”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tencil" pitchFamily="82" charset="0"/>
              </a:rPr>
              <a:t>Works Cited</a:t>
            </a:r>
            <a:endParaRPr lang="en-US" dirty="0">
              <a:latin typeface="Stencil" pitchFamily="82" charset="0"/>
            </a:endParaRPr>
          </a:p>
        </p:txBody>
      </p:sp>
      <p:sp>
        <p:nvSpPr>
          <p:cNvPr id="3" name="Content Placeholder 2"/>
          <p:cNvSpPr>
            <a:spLocks noGrp="1"/>
          </p:cNvSpPr>
          <p:nvPr>
            <p:ph idx="1"/>
          </p:nvPr>
        </p:nvSpPr>
        <p:spPr/>
        <p:txBody>
          <a:bodyPr>
            <a:normAutofit/>
          </a:bodyPr>
          <a:lstStyle/>
          <a:p>
            <a:r>
              <a:rPr lang="en-US" sz="2800" dirty="0" smtClean="0">
                <a:hlinkClick r:id="rId3"/>
              </a:rPr>
              <a:t>http://www.schindlerjews.com/</a:t>
            </a:r>
            <a:endParaRPr lang="en-US" sz="2800" dirty="0" smtClean="0"/>
          </a:p>
          <a:p>
            <a:r>
              <a:rPr lang="en-US" sz="2800" dirty="0" smtClean="0">
                <a:hlinkClick r:id="rId4"/>
              </a:rPr>
              <a:t>http://www.oskarschindler.com/</a:t>
            </a:r>
            <a:endParaRPr lang="en-US" sz="2800" dirty="0" smtClean="0"/>
          </a:p>
          <a:p>
            <a:r>
              <a:rPr lang="en-US" sz="2800" dirty="0" smtClean="0"/>
              <a:t>Williams, John. “Remembrances.” </a:t>
            </a:r>
            <a:r>
              <a:rPr lang="en-US" sz="2800" i="1" dirty="0" smtClean="0"/>
              <a:t>Schindler’s List Original Soundtrack</a:t>
            </a:r>
            <a:r>
              <a:rPr lang="en-US" sz="2800" dirty="0" smtClean="0"/>
              <a:t>. MCA, 1993. CD.</a:t>
            </a:r>
          </a:p>
          <a:p>
            <a:r>
              <a:rPr lang="en-US" sz="2800" i="1" dirty="0" smtClean="0"/>
              <a:t>Schindler’s List</a:t>
            </a:r>
            <a:r>
              <a:rPr lang="en-US" sz="2800" dirty="0" smtClean="0"/>
              <a:t>. Dir. Steven Spielberg</a:t>
            </a:r>
            <a:r>
              <a:rPr lang="en-US" sz="2800" dirty="0" smtClean="0"/>
              <a:t>. </a:t>
            </a:r>
            <a:r>
              <a:rPr lang="en-US" sz="2800" dirty="0" err="1" smtClean="0"/>
              <a:t>Perf</a:t>
            </a:r>
            <a:r>
              <a:rPr lang="en-US" sz="2800" dirty="0" smtClean="0"/>
              <a:t>. Liam </a:t>
            </a:r>
            <a:r>
              <a:rPr lang="en-US" sz="2800" dirty="0" err="1" smtClean="0"/>
              <a:t>Neeson</a:t>
            </a:r>
            <a:r>
              <a:rPr lang="en-US" sz="2800" dirty="0" smtClean="0"/>
              <a:t>. </a:t>
            </a:r>
            <a:r>
              <a:rPr lang="en-US" sz="2800" dirty="0" smtClean="0"/>
              <a:t>Universal Pictures, 1993. </a:t>
            </a:r>
            <a:r>
              <a:rPr lang="en-US" sz="2800" dirty="0" smtClean="0"/>
              <a:t>Film.</a:t>
            </a:r>
          </a:p>
          <a:p>
            <a:r>
              <a:rPr lang="en-US" sz="2800" dirty="0" err="1" smtClean="0"/>
              <a:t>Wukovits</a:t>
            </a:r>
            <a:r>
              <a:rPr lang="en-US" sz="2800" dirty="0" smtClean="0"/>
              <a:t>, John F. </a:t>
            </a:r>
            <a:r>
              <a:rPr lang="en-US" sz="2800" u="sng" dirty="0" smtClean="0"/>
              <a:t>Oskar Schindler</a:t>
            </a:r>
            <a:r>
              <a:rPr lang="en-US" sz="2800" dirty="0" smtClean="0"/>
              <a:t>. San Diego: Lucent Books, 2003.</a:t>
            </a:r>
          </a:p>
          <a:p>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8000" contrast="-12000"/>
          </a:blip>
          <a:srcRect/>
          <a:stretch>
            <a:fillRect l="-15000" r="-2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5029200" cy="944562"/>
          </a:xfrm>
        </p:spPr>
        <p:txBody>
          <a:bodyPr/>
          <a:lstStyle/>
          <a:p>
            <a:r>
              <a:rPr lang="en-US" dirty="0" smtClean="0">
                <a:solidFill>
                  <a:srgbClr val="FFC000"/>
                </a:solidFill>
                <a:latin typeface="Stencil" pitchFamily="82" charset="0"/>
              </a:rPr>
              <a:t>Background</a:t>
            </a:r>
            <a:endParaRPr lang="en-US" dirty="0">
              <a:solidFill>
                <a:srgbClr val="FFC000"/>
              </a:solidFill>
              <a:latin typeface="Stencil" pitchFamily="82" charset="0"/>
            </a:endParaRPr>
          </a:p>
        </p:txBody>
      </p:sp>
      <p:sp>
        <p:nvSpPr>
          <p:cNvPr id="3" name="Content Placeholder 2"/>
          <p:cNvSpPr>
            <a:spLocks noGrp="1"/>
          </p:cNvSpPr>
          <p:nvPr>
            <p:ph idx="1"/>
          </p:nvPr>
        </p:nvSpPr>
        <p:spPr>
          <a:xfrm>
            <a:off x="533400" y="2133600"/>
            <a:ext cx="8229600" cy="4343400"/>
          </a:xfrm>
        </p:spPr>
        <p:txBody>
          <a:bodyPr>
            <a:normAutofit lnSpcReduction="10000"/>
          </a:bodyPr>
          <a:lstStyle/>
          <a:p>
            <a:r>
              <a:rPr lang="en-US" sz="2400" b="1" dirty="0" smtClean="0">
                <a:solidFill>
                  <a:srgbClr val="FFFF00"/>
                </a:solidFill>
                <a:latin typeface="Roomy" pitchFamily="2" charset="0"/>
              </a:rPr>
              <a:t>b. April 28, 1908- </a:t>
            </a:r>
            <a:r>
              <a:rPr lang="en-US" sz="2400" b="1" dirty="0" err="1" smtClean="0">
                <a:solidFill>
                  <a:srgbClr val="FFFF00"/>
                </a:solidFill>
                <a:latin typeface="Roomy" pitchFamily="2" charset="0"/>
              </a:rPr>
              <a:t>Zwittau</a:t>
            </a:r>
            <a:r>
              <a:rPr lang="en-US" sz="2400" b="1" dirty="0" smtClean="0">
                <a:solidFill>
                  <a:srgbClr val="FFFF00"/>
                </a:solidFill>
                <a:latin typeface="Roomy" pitchFamily="2" charset="0"/>
              </a:rPr>
              <a:t>, Austria-Hungary</a:t>
            </a:r>
          </a:p>
          <a:p>
            <a:r>
              <a:rPr lang="en-US" sz="2400" b="1" dirty="0" smtClean="0">
                <a:solidFill>
                  <a:srgbClr val="FFFF00"/>
                </a:solidFill>
                <a:latin typeface="Roomy" pitchFamily="2" charset="0"/>
              </a:rPr>
              <a:t>Born into a rich family, but very troubled and rebellious</a:t>
            </a:r>
          </a:p>
          <a:p>
            <a:pPr lvl="1"/>
            <a:r>
              <a:rPr lang="en-US" sz="2200" b="1" dirty="0" smtClean="0">
                <a:solidFill>
                  <a:srgbClr val="FFFF00"/>
                </a:solidFill>
                <a:latin typeface="Roomy" pitchFamily="2" charset="0"/>
              </a:rPr>
              <a:t>Expelled from technical school (1924); raced motorcycles; arrested once in 1931 and once in 1932 for public intoxication, disorderly conduct, and assault; was a well-known womanizer (had two kids with a woman who was NOT his wife- 1933 &amp; 35), arrested in 1941 for dealing on the black market</a:t>
            </a:r>
          </a:p>
          <a:p>
            <a:r>
              <a:rPr lang="en-US" sz="2400" b="1" dirty="0" smtClean="0">
                <a:solidFill>
                  <a:srgbClr val="FFFF00"/>
                </a:solidFill>
                <a:latin typeface="Roomy" pitchFamily="2" charset="0"/>
              </a:rPr>
              <a:t>Married Emilie </a:t>
            </a:r>
            <a:r>
              <a:rPr lang="en-US" sz="2400" b="1" dirty="0" err="1" smtClean="0">
                <a:solidFill>
                  <a:srgbClr val="FFFF00"/>
                </a:solidFill>
                <a:latin typeface="Roomy" pitchFamily="2" charset="0"/>
              </a:rPr>
              <a:t>Pelzl</a:t>
            </a:r>
            <a:r>
              <a:rPr lang="en-US" sz="2400" b="1" dirty="0" smtClean="0">
                <a:solidFill>
                  <a:srgbClr val="FFFF00"/>
                </a:solidFill>
                <a:latin typeface="Roomy" pitchFamily="2" charset="0"/>
              </a:rPr>
              <a:t> on March 6, 1928</a:t>
            </a:r>
          </a:p>
          <a:p>
            <a:r>
              <a:rPr lang="en-US" sz="2400" b="1" dirty="0" smtClean="0">
                <a:solidFill>
                  <a:srgbClr val="FFFF00"/>
                </a:solidFill>
                <a:latin typeface="Roomy" pitchFamily="2" charset="0"/>
              </a:rPr>
              <a:t>1935- joined the German Party as a way to boost his business sales</a:t>
            </a:r>
          </a:p>
          <a:p>
            <a:r>
              <a:rPr lang="en-US" sz="2400" b="1" dirty="0" smtClean="0">
                <a:solidFill>
                  <a:srgbClr val="FFFF00"/>
                </a:solidFill>
                <a:latin typeface="Roomy" pitchFamily="2" charset="0"/>
              </a:rPr>
              <a:t>1939- joined the Nazi Party (for the same reason mentioned above)</a:t>
            </a:r>
          </a:p>
          <a:p>
            <a:endParaRPr lang="en-US" sz="2400" dirty="0" smtClean="0"/>
          </a:p>
          <a:p>
            <a:pPr lvl="1"/>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229600" cy="762000"/>
          </a:xfrm>
        </p:spPr>
        <p:txBody>
          <a:bodyPr/>
          <a:lstStyle/>
          <a:p>
            <a:r>
              <a:rPr lang="en-US" dirty="0" smtClean="0">
                <a:solidFill>
                  <a:srgbClr val="D11FB8"/>
                </a:solidFill>
                <a:latin typeface="Stencil" pitchFamily="82" charset="0"/>
              </a:rPr>
              <a:t>A Hero In the Making…</a:t>
            </a:r>
            <a:endParaRPr lang="en-US" dirty="0">
              <a:solidFill>
                <a:srgbClr val="D11FB8"/>
              </a:solidFill>
              <a:latin typeface="Stencil" pitchFamily="82" charset="0"/>
            </a:endParaRPr>
          </a:p>
        </p:txBody>
      </p:sp>
      <p:sp>
        <p:nvSpPr>
          <p:cNvPr id="3" name="Content Placeholder 2"/>
          <p:cNvSpPr>
            <a:spLocks noGrp="1"/>
          </p:cNvSpPr>
          <p:nvPr>
            <p:ph sz="half" idx="1"/>
          </p:nvPr>
        </p:nvSpPr>
        <p:spPr>
          <a:xfrm>
            <a:off x="457200" y="1905000"/>
            <a:ext cx="4038600" cy="4525963"/>
          </a:xfrm>
        </p:spPr>
        <p:txBody>
          <a:bodyPr>
            <a:normAutofit fontScale="92500"/>
          </a:bodyPr>
          <a:lstStyle/>
          <a:p>
            <a:r>
              <a:rPr lang="en-US" sz="2200" dirty="0" smtClean="0">
                <a:solidFill>
                  <a:srgbClr val="FFC000"/>
                </a:solidFill>
              </a:rPr>
              <a:t>Sept. 1939- Schindler went to Krakow to open his own factory where he would manufacture mess kits &amp; field kitchenware</a:t>
            </a:r>
          </a:p>
          <a:p>
            <a:r>
              <a:rPr lang="en-US" sz="2200" dirty="0" smtClean="0">
                <a:solidFill>
                  <a:srgbClr val="FFC000"/>
                </a:solidFill>
              </a:rPr>
              <a:t>Deutsche </a:t>
            </a:r>
            <a:r>
              <a:rPr lang="en-US" sz="2200" dirty="0" err="1" smtClean="0">
                <a:solidFill>
                  <a:srgbClr val="FFC000"/>
                </a:solidFill>
              </a:rPr>
              <a:t>Emailwaren</a:t>
            </a:r>
            <a:r>
              <a:rPr lang="en-US" sz="2200" dirty="0" err="1">
                <a:solidFill>
                  <a:srgbClr val="FFC000"/>
                </a:solidFill>
              </a:rPr>
              <a:t>f</a:t>
            </a:r>
            <a:r>
              <a:rPr lang="en-US" sz="2200" dirty="0" err="1" smtClean="0">
                <a:solidFill>
                  <a:srgbClr val="FFC000"/>
                </a:solidFill>
              </a:rPr>
              <a:t>abrik</a:t>
            </a:r>
            <a:r>
              <a:rPr lang="en-US" sz="2200" dirty="0" smtClean="0">
                <a:solidFill>
                  <a:srgbClr val="FFC000"/>
                </a:solidFill>
              </a:rPr>
              <a:t> (D.E.F. or Emalia) opened in Dec. 1939</a:t>
            </a:r>
          </a:p>
          <a:p>
            <a:r>
              <a:rPr lang="en-US" sz="2200" dirty="0" smtClean="0">
                <a:solidFill>
                  <a:srgbClr val="FFC000"/>
                </a:solidFill>
              </a:rPr>
              <a:t>1941: 200 Jews worked in the factory, later that year the number increased to 550 Jews</a:t>
            </a:r>
          </a:p>
          <a:p>
            <a:r>
              <a:rPr lang="en-US" sz="2200" dirty="0" smtClean="0">
                <a:solidFill>
                  <a:srgbClr val="FFC000"/>
                </a:solidFill>
              </a:rPr>
              <a:t>Schindler hired Jews b/c he didn’t have to pay them as much-maximizing his profit</a:t>
            </a:r>
            <a:endParaRPr lang="en-US" sz="2200" dirty="0">
              <a:solidFill>
                <a:srgbClr val="FFC000"/>
              </a:solidFill>
            </a:endParaRPr>
          </a:p>
        </p:txBody>
      </p:sp>
      <p:sp>
        <p:nvSpPr>
          <p:cNvPr id="4" name="Content Placeholder 3"/>
          <p:cNvSpPr>
            <a:spLocks noGrp="1"/>
          </p:cNvSpPr>
          <p:nvPr>
            <p:ph sz="half" idx="2"/>
          </p:nvPr>
        </p:nvSpPr>
        <p:spPr>
          <a:xfrm>
            <a:off x="4648200" y="2057400"/>
            <a:ext cx="4038600" cy="4525963"/>
          </a:xfrm>
        </p:spPr>
        <p:txBody>
          <a:bodyPr>
            <a:normAutofit fontScale="92500"/>
          </a:bodyPr>
          <a:lstStyle/>
          <a:p>
            <a:r>
              <a:rPr lang="en-US" sz="2200" dirty="0" smtClean="0">
                <a:solidFill>
                  <a:srgbClr val="FFC000"/>
                </a:solidFill>
              </a:rPr>
              <a:t>The more money Schindler made, the less likely the Nazis were to shut down the factory and ship off the workers</a:t>
            </a:r>
          </a:p>
          <a:p>
            <a:r>
              <a:rPr lang="en-US" sz="2200" dirty="0" smtClean="0">
                <a:solidFill>
                  <a:srgbClr val="FFC000"/>
                </a:solidFill>
              </a:rPr>
              <a:t>After seeing the cruelty of the Nazis (shot and killed a mother &amp; her eight-year-old son), Schindler began protecting his workers by making the kids 4-5 years older and the elders years younger on their work/I.D. cards</a:t>
            </a:r>
          </a:p>
          <a:p>
            <a:r>
              <a:rPr lang="en-US" sz="2200" dirty="0" smtClean="0">
                <a:solidFill>
                  <a:srgbClr val="FFC000"/>
                </a:solidFill>
              </a:rPr>
              <a:t>Schindler began participating w/ an Anti-Nazi organization (1942)</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4000"/>
          </a:blip>
          <a:srcRect/>
          <a:stretch>
            <a:fillRect l="-4000" t="-2000" r="-8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05BFEB"/>
                </a:solidFill>
                <a:latin typeface="Stencil" pitchFamily="82" charset="0"/>
              </a:rPr>
              <a:t>A Hero In The Making cont…</a:t>
            </a:r>
            <a:endParaRPr lang="en-US" sz="3600" dirty="0">
              <a:solidFill>
                <a:srgbClr val="05BFEB"/>
              </a:solidFill>
              <a:latin typeface="Stencil" pitchFamily="82" charset="0"/>
            </a:endParaRPr>
          </a:p>
        </p:txBody>
      </p:sp>
      <p:sp>
        <p:nvSpPr>
          <p:cNvPr id="3" name="Content Placeholder 2"/>
          <p:cNvSpPr>
            <a:spLocks noGrp="1"/>
          </p:cNvSpPr>
          <p:nvPr>
            <p:ph idx="1"/>
          </p:nvPr>
        </p:nvSpPr>
        <p:spPr>
          <a:xfrm>
            <a:off x="914400" y="3200400"/>
            <a:ext cx="8229600" cy="2819400"/>
          </a:xfrm>
        </p:spPr>
        <p:txBody>
          <a:bodyPr>
            <a:normAutofit/>
          </a:bodyPr>
          <a:lstStyle/>
          <a:p>
            <a:r>
              <a:rPr lang="en-US" sz="2400" dirty="0" err="1" smtClean="0">
                <a:solidFill>
                  <a:srgbClr val="16DA1F"/>
                </a:solidFill>
                <a:latin typeface="Aargau" pitchFamily="2" charset="0"/>
                <a:ea typeface="Aargau" pitchFamily="2" charset="0"/>
              </a:rPr>
              <a:t>Amon</a:t>
            </a:r>
            <a:r>
              <a:rPr lang="en-US" sz="2400" dirty="0" smtClean="0">
                <a:solidFill>
                  <a:srgbClr val="16DA1F"/>
                </a:solidFill>
                <a:latin typeface="Aargau" pitchFamily="2" charset="0"/>
                <a:ea typeface="Aargau" pitchFamily="2" charset="0"/>
              </a:rPr>
              <a:t> </a:t>
            </a:r>
            <a:r>
              <a:rPr lang="en-US" sz="2400" dirty="0" err="1" smtClean="0">
                <a:solidFill>
                  <a:srgbClr val="16DA1F"/>
                </a:solidFill>
                <a:latin typeface="Aargau" pitchFamily="2" charset="0"/>
                <a:ea typeface="Aargau" pitchFamily="2" charset="0"/>
              </a:rPr>
              <a:t>Goeth</a:t>
            </a:r>
            <a:r>
              <a:rPr lang="en-US" sz="2400" dirty="0" smtClean="0">
                <a:solidFill>
                  <a:srgbClr val="16DA1F"/>
                </a:solidFill>
                <a:latin typeface="Aargau" pitchFamily="2" charset="0"/>
                <a:ea typeface="Aargau" pitchFamily="2" charset="0"/>
              </a:rPr>
              <a:t> came to the nearby </a:t>
            </a:r>
            <a:r>
              <a:rPr lang="en-US" sz="2400" dirty="0" err="1" smtClean="0">
                <a:solidFill>
                  <a:srgbClr val="16DA1F"/>
                </a:solidFill>
                <a:latin typeface="Aargau" pitchFamily="2" charset="0"/>
                <a:ea typeface="Aargau" pitchFamily="2" charset="0"/>
              </a:rPr>
              <a:t>Plaszow</a:t>
            </a:r>
            <a:r>
              <a:rPr lang="en-US" sz="2400" dirty="0" smtClean="0">
                <a:solidFill>
                  <a:srgbClr val="16DA1F"/>
                </a:solidFill>
                <a:latin typeface="Aargau" pitchFamily="2" charset="0"/>
                <a:ea typeface="Aargau" pitchFamily="2" charset="0"/>
              </a:rPr>
              <a:t> labor/concentration camp</a:t>
            </a:r>
          </a:p>
          <a:p>
            <a:pPr lvl="1"/>
            <a:r>
              <a:rPr lang="en-US" sz="2400" dirty="0" smtClean="0">
                <a:solidFill>
                  <a:srgbClr val="16DA1F"/>
                </a:solidFill>
                <a:latin typeface="Aargau" pitchFamily="2" charset="0"/>
                <a:ea typeface="Aargau" pitchFamily="2" charset="0"/>
              </a:rPr>
              <a:t>Decided to finally “remove” all the Jews from the Krakow Ghetto (March 13, 1943)</a:t>
            </a:r>
          </a:p>
          <a:p>
            <a:pPr lvl="1"/>
            <a:r>
              <a:rPr lang="en-US" sz="2400" dirty="0" smtClean="0">
                <a:solidFill>
                  <a:srgbClr val="16DA1F"/>
                </a:solidFill>
                <a:latin typeface="Aargau" pitchFamily="2" charset="0"/>
                <a:ea typeface="Aargau" pitchFamily="2" charset="0"/>
              </a:rPr>
              <a:t>Schindler kept “his” Jews at the factory all night in order to spare their lives, and he succeeded. However, they still had to go to </a:t>
            </a:r>
            <a:r>
              <a:rPr lang="en-US" sz="2400" dirty="0" err="1" smtClean="0">
                <a:solidFill>
                  <a:srgbClr val="16DA1F"/>
                </a:solidFill>
                <a:latin typeface="Aargau" pitchFamily="2" charset="0"/>
                <a:ea typeface="Aargau" pitchFamily="2" charset="0"/>
              </a:rPr>
              <a:t>Plaszow</a:t>
            </a:r>
            <a:endParaRPr lang="en-US" sz="2400" dirty="0" smtClean="0">
              <a:solidFill>
                <a:srgbClr val="16DA1F"/>
              </a:solidFill>
              <a:latin typeface="Aargau" pitchFamily="2" charset="0"/>
              <a:ea typeface="Aargau" pitchFamily="2" charset="0"/>
            </a:endParaRPr>
          </a:p>
          <a:p>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6000" contrast="-18000"/>
          </a:blip>
          <a:srcRect/>
          <a:stretch>
            <a:fillRect t="-18000" b="-45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543800" cy="685800"/>
          </a:xfrm>
        </p:spPr>
        <p:txBody>
          <a:bodyPr>
            <a:normAutofit/>
          </a:bodyPr>
          <a:lstStyle/>
          <a:p>
            <a:r>
              <a:rPr lang="en-US" sz="3800" dirty="0" smtClean="0">
                <a:solidFill>
                  <a:srgbClr val="FFFF00"/>
                </a:solidFill>
                <a:latin typeface="Stencil" pitchFamily="82" charset="0"/>
              </a:rPr>
              <a:t>Why He’s a Hero: Fact Based</a:t>
            </a:r>
            <a:endParaRPr lang="en-US" sz="3800" dirty="0">
              <a:solidFill>
                <a:srgbClr val="FFFF00"/>
              </a:solidFill>
              <a:latin typeface="Stencil" pitchFamily="82" charset="0"/>
            </a:endParaRPr>
          </a:p>
        </p:txBody>
      </p:sp>
      <p:sp>
        <p:nvSpPr>
          <p:cNvPr id="3" name="Content Placeholder 2"/>
          <p:cNvSpPr>
            <a:spLocks noGrp="1"/>
          </p:cNvSpPr>
          <p:nvPr>
            <p:ph idx="1"/>
          </p:nvPr>
        </p:nvSpPr>
        <p:spPr>
          <a:xfrm>
            <a:off x="457200" y="1143000"/>
            <a:ext cx="8229600" cy="5257800"/>
          </a:xfrm>
        </p:spPr>
        <p:txBody>
          <a:bodyPr>
            <a:noAutofit/>
          </a:bodyPr>
          <a:lstStyle/>
          <a:p>
            <a:r>
              <a:rPr lang="en-US" sz="2000" b="1" dirty="0" smtClean="0">
                <a:solidFill>
                  <a:schemeClr val="bg1"/>
                </a:solidFill>
                <a:latin typeface="Ameretto" pitchFamily="2" charset="0"/>
              </a:rPr>
              <a:t>Schindler soon realized that in order to protect the Jews, he would have to have control of them at all times; so he built his own camp for his Jewish workers, and it was attached to the factory</a:t>
            </a:r>
          </a:p>
          <a:p>
            <a:pPr lvl="1"/>
            <a:r>
              <a:rPr lang="en-US" sz="2000" b="1" dirty="0" smtClean="0">
                <a:solidFill>
                  <a:schemeClr val="bg1"/>
                </a:solidFill>
                <a:latin typeface="Ameretto" pitchFamily="2" charset="0"/>
              </a:rPr>
              <a:t>He spent  a large amount of money in bribery to get the camp approved, and all the while he risked exposing his real, </a:t>
            </a:r>
            <a:r>
              <a:rPr lang="en-US" sz="2000" b="1" dirty="0" err="1" smtClean="0">
                <a:solidFill>
                  <a:schemeClr val="bg1"/>
                </a:solidFill>
                <a:latin typeface="Ameretto" pitchFamily="2" charset="0"/>
              </a:rPr>
              <a:t>unNazi</a:t>
            </a:r>
            <a:r>
              <a:rPr lang="en-US" sz="2000" b="1" dirty="0" smtClean="0">
                <a:solidFill>
                  <a:schemeClr val="bg1"/>
                </a:solidFill>
                <a:latin typeface="Ameretto" pitchFamily="2" charset="0"/>
              </a:rPr>
              <a:t>-like intentions</a:t>
            </a:r>
          </a:p>
          <a:p>
            <a:r>
              <a:rPr lang="en-US" sz="2000" b="1" dirty="0" smtClean="0">
                <a:solidFill>
                  <a:schemeClr val="bg1"/>
                </a:solidFill>
                <a:latin typeface="Ameretto" pitchFamily="2" charset="0"/>
              </a:rPr>
              <a:t>However, Emalia had to close b/c the war was getting too close. Schindler chose to move the factory so the workers wouldn’t be sent to other camps and to an almost guaranteed death</a:t>
            </a:r>
          </a:p>
          <a:p>
            <a:r>
              <a:rPr lang="en-US" sz="2000" b="1" dirty="0" smtClean="0">
                <a:solidFill>
                  <a:schemeClr val="bg1"/>
                </a:solidFill>
                <a:latin typeface="Ameretto" pitchFamily="2" charset="0"/>
              </a:rPr>
              <a:t>Moved the factory to </a:t>
            </a:r>
            <a:r>
              <a:rPr lang="en-US" sz="2000" b="1" dirty="0" err="1" smtClean="0">
                <a:solidFill>
                  <a:schemeClr val="bg1"/>
                </a:solidFill>
                <a:latin typeface="Ameretto" pitchFamily="2" charset="0"/>
              </a:rPr>
              <a:t>Zwittau</a:t>
            </a:r>
            <a:r>
              <a:rPr lang="en-US" sz="2000" b="1" dirty="0" smtClean="0">
                <a:solidFill>
                  <a:schemeClr val="bg1"/>
                </a:solidFill>
                <a:latin typeface="Ameretto" pitchFamily="2" charset="0"/>
              </a:rPr>
              <a:t>, and made a list of the workers he would be taking with him. “Schindler’s List” consisted of 800 males and 300 females</a:t>
            </a:r>
          </a:p>
          <a:p>
            <a:r>
              <a:rPr lang="en-US" sz="2000" b="1" dirty="0" smtClean="0">
                <a:solidFill>
                  <a:schemeClr val="bg1"/>
                </a:solidFill>
                <a:latin typeface="Ameretto" pitchFamily="2" charset="0"/>
              </a:rPr>
              <a:t>All of those on the list survived the war and the Holocaust, all thanks to Oskar Schindler</a:t>
            </a:r>
          </a:p>
          <a:p>
            <a:r>
              <a:rPr lang="en-US" sz="2000" b="1" dirty="0" smtClean="0">
                <a:solidFill>
                  <a:schemeClr val="bg1"/>
                </a:solidFill>
                <a:latin typeface="Ameretto" pitchFamily="2" charset="0"/>
              </a:rPr>
              <a:t>Schindler is accredited with saving over 1,200 lives during the Holocaust</a:t>
            </a:r>
          </a:p>
          <a:p>
            <a:pPr lvl="1"/>
            <a:r>
              <a:rPr lang="en-US" sz="2000" b="1" dirty="0" smtClean="0">
                <a:solidFill>
                  <a:schemeClr val="bg1"/>
                </a:solidFill>
                <a:latin typeface="Ameretto" pitchFamily="2" charset="0"/>
              </a:rPr>
              <a:t>This is the largest number of people saved by a single person during that time</a:t>
            </a:r>
          </a:p>
          <a:p>
            <a:endParaRPr lang="en-US" sz="20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“I </a:t>
            </a:r>
            <a:r>
              <a:rPr lang="en-US" sz="2400" dirty="0" smtClean="0"/>
              <a:t>c</a:t>
            </a:r>
            <a:r>
              <a:rPr lang="en-US" sz="2400" dirty="0" smtClean="0"/>
              <a:t>ould have done more…”</a:t>
            </a:r>
            <a:br>
              <a:rPr lang="en-US" sz="2400" dirty="0" smtClean="0"/>
            </a:br>
            <a:r>
              <a:rPr lang="en-US" sz="2400" dirty="0" smtClean="0"/>
              <a:t>Exhibiting Schindler’s flaws and </a:t>
            </a:r>
            <a:r>
              <a:rPr lang="en-US" sz="2400" dirty="0" smtClean="0"/>
              <a:t>h</a:t>
            </a:r>
            <a:r>
              <a:rPr lang="en-US" sz="2400" dirty="0" smtClean="0"/>
              <a:t>eroic traits</a:t>
            </a:r>
            <a:br>
              <a:rPr lang="en-US" sz="2400" dirty="0" smtClean="0"/>
            </a:br>
            <a:endParaRPr lang="en-US" sz="2200" dirty="0"/>
          </a:p>
        </p:txBody>
      </p:sp>
      <p:sp>
        <p:nvSpPr>
          <p:cNvPr id="3" name="Content Placeholder 2"/>
          <p:cNvSpPr>
            <a:spLocks noGrp="1"/>
          </p:cNvSpPr>
          <p:nvPr>
            <p:ph idx="1"/>
          </p:nvPr>
        </p:nvSpPr>
        <p:spPr/>
        <p:txBody>
          <a:bodyPr/>
          <a:lstStyle/>
          <a:p>
            <a:endParaRPr lang="en-US"/>
          </a:p>
        </p:txBody>
      </p:sp>
    </p:spTree>
    <p:controls>
      <p:control spid="1026" name="ShockwaveFlash1" r:id="rId2" imgW="8230313" imgH="4648603"/>
    </p:controls>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r="-1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tencil" pitchFamily="82" charset="0"/>
              </a:rPr>
              <a:t>Explanation of the Clip</a:t>
            </a:r>
            <a:endParaRPr lang="en-US" dirty="0">
              <a:latin typeface="Stencil" pitchFamily="82" charset="0"/>
            </a:endParaRPr>
          </a:p>
        </p:txBody>
      </p:sp>
      <p:sp>
        <p:nvSpPr>
          <p:cNvPr id="3" name="Content Placeholder 2"/>
          <p:cNvSpPr>
            <a:spLocks noGrp="1"/>
          </p:cNvSpPr>
          <p:nvPr>
            <p:ph idx="1"/>
          </p:nvPr>
        </p:nvSpPr>
        <p:spPr>
          <a:xfrm>
            <a:off x="381000" y="2438400"/>
            <a:ext cx="8229600" cy="4267200"/>
          </a:xfrm>
        </p:spPr>
        <p:txBody>
          <a:bodyPr>
            <a:noAutofit/>
          </a:bodyPr>
          <a:lstStyle/>
          <a:p>
            <a:r>
              <a:rPr lang="en-US" sz="2000" dirty="0" smtClean="0">
                <a:solidFill>
                  <a:schemeClr val="bg1"/>
                </a:solidFill>
              </a:rPr>
              <a:t>The war ended on May 8, 1945 at midnight</a:t>
            </a:r>
          </a:p>
          <a:p>
            <a:r>
              <a:rPr lang="en-US" sz="2000" dirty="0" smtClean="0">
                <a:solidFill>
                  <a:schemeClr val="bg1"/>
                </a:solidFill>
              </a:rPr>
              <a:t>The Soviets were quickly approaching the factory, and if Oskar was caught he would surely be killed on spot without a chance to explain what he had done. Oskar and his wife had to head west</a:t>
            </a:r>
          </a:p>
          <a:p>
            <a:r>
              <a:rPr lang="en-US" sz="2000" dirty="0" smtClean="0">
                <a:solidFill>
                  <a:schemeClr val="bg1"/>
                </a:solidFill>
              </a:rPr>
              <a:t>Oskar freed the factory’s Jews, and divided up things he had, like cloth, alcohol, and cigarettes, and gave them to the Jews for something to trade on the black market, and as a sign of peace and thanks</a:t>
            </a:r>
          </a:p>
          <a:p>
            <a:r>
              <a:rPr lang="en-US" sz="2000" dirty="0" smtClean="0">
                <a:solidFill>
                  <a:schemeClr val="bg1"/>
                </a:solidFill>
              </a:rPr>
              <a:t>“His” Jews felt so incredibly indebted and thankful to Oskar, that they gave him a letter explaining everything that he had done for them during the war. They hoped if he was caught, the letter would spare his life; every worker signed that letter. They also gave him a gold ring, inscribed with the saying “whoever saves a single soul, it is as if he saved the world entire.”</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bright="-4000" contrast="4000"/>
          </a:blip>
          <a:srcRect/>
          <a:stretch>
            <a:fillRect r="-1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FF00"/>
                </a:solidFill>
                <a:latin typeface="Stencil" pitchFamily="82" charset="0"/>
              </a:rPr>
              <a:t>Why He’s a Hero: My Opinion</a:t>
            </a:r>
            <a:endParaRPr lang="en-US" dirty="0">
              <a:solidFill>
                <a:srgbClr val="FFFF00"/>
              </a:solidFill>
              <a:latin typeface="Stencil" pitchFamily="82" charset="0"/>
            </a:endParaRPr>
          </a:p>
        </p:txBody>
      </p:sp>
      <p:sp>
        <p:nvSpPr>
          <p:cNvPr id="3" name="Content Placeholder 2"/>
          <p:cNvSpPr>
            <a:spLocks noGrp="1"/>
          </p:cNvSpPr>
          <p:nvPr>
            <p:ph idx="1"/>
          </p:nvPr>
        </p:nvSpPr>
        <p:spPr>
          <a:xfrm>
            <a:off x="457200" y="1600200"/>
            <a:ext cx="8229600" cy="4724400"/>
          </a:xfrm>
        </p:spPr>
        <p:txBody>
          <a:bodyPr>
            <a:noAutofit/>
          </a:bodyPr>
          <a:lstStyle/>
          <a:p>
            <a:r>
              <a:rPr lang="en-US" sz="1600" dirty="0" smtClean="0">
                <a:solidFill>
                  <a:schemeClr val="tx2">
                    <a:lumMod val="60000"/>
                    <a:lumOff val="40000"/>
                  </a:schemeClr>
                </a:solidFill>
                <a:latin typeface="Geo 986" pitchFamily="34" charset="0"/>
              </a:rPr>
              <a:t>In my opinion, a hero is someone who is willing to sacrifice oneself for his/her cause, but they can also seem relatable, and not like some God-like persona</a:t>
            </a:r>
          </a:p>
          <a:p>
            <a:r>
              <a:rPr lang="en-US" sz="1600" dirty="0" smtClean="0">
                <a:solidFill>
                  <a:schemeClr val="tx2">
                    <a:lumMod val="60000"/>
                    <a:lumOff val="40000"/>
                  </a:schemeClr>
                </a:solidFill>
                <a:latin typeface="Geo 986" pitchFamily="34" charset="0"/>
              </a:rPr>
              <a:t>Schindler is a hero because he risked his life for what he felt was right</a:t>
            </a:r>
          </a:p>
          <a:p>
            <a:r>
              <a:rPr lang="en-US" sz="1600" dirty="0" smtClean="0">
                <a:solidFill>
                  <a:schemeClr val="tx2">
                    <a:lumMod val="60000"/>
                    <a:lumOff val="40000"/>
                  </a:schemeClr>
                </a:solidFill>
                <a:latin typeface="Geo 986" pitchFamily="34" charset="0"/>
              </a:rPr>
              <a:t>He had many flaws, which made him a REAL person with his own demons and flaws to overcome. However,  the flaws didn’t hold him back from making an impact</a:t>
            </a:r>
          </a:p>
          <a:p>
            <a:r>
              <a:rPr lang="en-US" sz="1600" dirty="0" smtClean="0">
                <a:solidFill>
                  <a:schemeClr val="tx2">
                    <a:lumMod val="60000"/>
                    <a:lumOff val="40000"/>
                  </a:schemeClr>
                </a:solidFill>
                <a:latin typeface="Geo 986" pitchFamily="34" charset="0"/>
              </a:rPr>
              <a:t>Oskar gave up his entire fortune to help a group of people that had been turned against and treated in the most inhumane ways imaginable</a:t>
            </a:r>
          </a:p>
          <a:p>
            <a:r>
              <a:rPr lang="en-US" sz="1600" dirty="0" smtClean="0">
                <a:solidFill>
                  <a:schemeClr val="tx2">
                    <a:lumMod val="60000"/>
                    <a:lumOff val="40000"/>
                  </a:schemeClr>
                </a:solidFill>
                <a:latin typeface="Geo 986" pitchFamily="34" charset="0"/>
              </a:rPr>
              <a:t>Instead of acting in the same ways as the rest of the Nazi Party, Oskar took the suicidal chance of defying their ideals and incentives. He took a stand for what he felt was right, and his stand saved over 1,200 peoples’ lives</a:t>
            </a:r>
          </a:p>
          <a:p>
            <a:r>
              <a:rPr lang="en-US" sz="1600" dirty="0" smtClean="0">
                <a:solidFill>
                  <a:schemeClr val="tx2">
                    <a:lumMod val="60000"/>
                    <a:lumOff val="40000"/>
                  </a:schemeClr>
                </a:solidFill>
                <a:latin typeface="Geo 986" pitchFamily="34" charset="0"/>
              </a:rPr>
              <a:t>He did many things for bragging rights, but this wasn’t one of those things. If he so much as mentioned what he was doing, he would have been executed. He was a man who loved danger, but he was also a man who loved people; and the latter gave him more strength than anything, I believe</a:t>
            </a:r>
          </a:p>
          <a:p>
            <a:r>
              <a:rPr lang="en-US" sz="1600" dirty="0" smtClean="0">
                <a:solidFill>
                  <a:schemeClr val="tx2">
                    <a:lumMod val="60000"/>
                    <a:lumOff val="40000"/>
                  </a:schemeClr>
                </a:solidFill>
                <a:latin typeface="Geo 986" pitchFamily="34" charset="0"/>
              </a:rPr>
              <a:t>His story is so inspiring because it is unlike any other out there. He was the last person you would think of to do something as courageous and heroic as this. However, in the end he broke away from all the stereotypes that plagued him, and he became his own person- a protector of Jews, a savior</a:t>
            </a:r>
            <a:endParaRPr lang="en-US" sz="1600" dirty="0">
              <a:solidFill>
                <a:schemeClr val="tx2">
                  <a:lumMod val="60000"/>
                  <a:lumOff val="40000"/>
                </a:schemeClr>
              </a:solidFill>
              <a:latin typeface="Geo 986"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shadeToTitle="1">
        <a:solidFill>
          <a:srgbClr val="05BFEB">
            <a:alpha val="74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Stencil" pitchFamily="82" charset="0"/>
              </a:rPr>
              <a:t>Schindler’s own comment on what he did</a:t>
            </a:r>
            <a:endParaRPr lang="en-US" dirty="0">
              <a:latin typeface="Stencil" pitchFamily="82" charset="0"/>
            </a:endParaRPr>
          </a:p>
        </p:txBody>
      </p:sp>
      <p:sp>
        <p:nvSpPr>
          <p:cNvPr id="3" name="Content Placeholder 2"/>
          <p:cNvSpPr>
            <a:spLocks noGrp="1"/>
          </p:cNvSpPr>
          <p:nvPr>
            <p:ph idx="1"/>
          </p:nvPr>
        </p:nvSpPr>
        <p:spPr>
          <a:xfrm>
            <a:off x="457200" y="1600200"/>
            <a:ext cx="8229600" cy="4953000"/>
          </a:xfrm>
        </p:spPr>
        <p:txBody>
          <a:bodyPr>
            <a:normAutofit lnSpcReduction="10000"/>
          </a:bodyPr>
          <a:lstStyle/>
          <a:p>
            <a:pPr>
              <a:buNone/>
            </a:pPr>
            <a:r>
              <a:rPr lang="en-US" dirty="0" smtClean="0"/>
              <a:t>"</a:t>
            </a:r>
            <a:r>
              <a:rPr lang="en-US" dirty="0" smtClean="0"/>
              <a:t>The persecution of Jews in occupied </a:t>
            </a:r>
            <a:r>
              <a:rPr lang="en-US" dirty="0" smtClean="0"/>
              <a:t>Poland meant </a:t>
            </a:r>
            <a:r>
              <a:rPr lang="en-US" dirty="0" smtClean="0"/>
              <a:t>that we could see horror emerging gradually in many ways. In 1939, they were forced to wear Jewish stars, and people were herded and shut up into ghettos. Then, in the years '41 and '42 there was plenty of public evidence of pure sadism. With people behaving like pigs, I felt the Jews were being destroyed. I had to help them. There was no choice</a:t>
            </a:r>
            <a:r>
              <a:rPr lang="en-US" dirty="0" smtClean="0"/>
              <a:t>.“</a:t>
            </a:r>
          </a:p>
          <a:p>
            <a:pPr lvl="8">
              <a:buNone/>
            </a:pPr>
            <a:r>
              <a:rPr lang="en-US" dirty="0" smtClean="0"/>
              <a:t>-Oskar Schindler, 1964</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408</TotalTime>
  <Words>1366</Words>
  <Application>Microsoft Office PowerPoint</Application>
  <PresentationFormat>On-screen Show (4:3)</PresentationFormat>
  <Paragraphs>80</Paragraphs>
  <Slides>13</Slides>
  <Notes>13</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My Hero: Oskar Schindler</vt:lpstr>
      <vt:lpstr>Background</vt:lpstr>
      <vt:lpstr>A Hero In the Making…</vt:lpstr>
      <vt:lpstr>A Hero In The Making cont…</vt:lpstr>
      <vt:lpstr>Why He’s a Hero: Fact Based</vt:lpstr>
      <vt:lpstr>“I could have done more…” Exhibiting Schindler’s flaws and heroic traits </vt:lpstr>
      <vt:lpstr>Explanation of the Clip</vt:lpstr>
      <vt:lpstr>Why He’s a Hero: My Opinion</vt:lpstr>
      <vt:lpstr>Schindler’s own comment on what he did</vt:lpstr>
      <vt:lpstr>After the war…</vt:lpstr>
      <vt:lpstr>AWARDS</vt:lpstr>
      <vt:lpstr>The End of a Hero</vt:lpstr>
      <vt:lpstr>Works Cited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Hero: Oskar Schindler</dc:title>
  <dc:creator>Kathy</dc:creator>
  <cp:lastModifiedBy>Kathy</cp:lastModifiedBy>
  <cp:revision>69</cp:revision>
  <dcterms:created xsi:type="dcterms:W3CDTF">2011-01-23T00:38:13Z</dcterms:created>
  <dcterms:modified xsi:type="dcterms:W3CDTF">2011-01-23T23:17:26Z</dcterms:modified>
</cp:coreProperties>
</file>