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6" autoAdjust="0"/>
    <p:restoredTop sz="94697" autoAdjust="0"/>
  </p:normalViewPr>
  <p:slideViewPr>
    <p:cSldViewPr>
      <p:cViewPr varScale="1">
        <p:scale>
          <a:sx n="66" d="100"/>
          <a:sy n="66" d="100"/>
        </p:scale>
        <p:origin x="-94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4B7DF2-5DB3-47C8-8CD8-9D9323D573B3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781E6-A512-4BA7-B1C5-4AA406C5D1D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781E6-A512-4BA7-B1C5-4AA406C5D1D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781E6-A512-4BA7-B1C5-4AA406C5D1D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781E6-A512-4BA7-B1C5-4AA406C5D1D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781E6-A512-4BA7-B1C5-4AA406C5D1D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781E6-A512-4BA7-B1C5-4AA406C5D1D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C781E6-A512-4BA7-B1C5-4AA406C5D1D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01A69-E83D-475B-9DBB-DDD4B5C05606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1EE4-CE6D-480E-81F8-4D0E0361B0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01A69-E83D-475B-9DBB-DDD4B5C05606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1EE4-CE6D-480E-81F8-4D0E0361B0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01A69-E83D-475B-9DBB-DDD4B5C05606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1EE4-CE6D-480E-81F8-4D0E0361B0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01A69-E83D-475B-9DBB-DDD4B5C05606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1EE4-CE6D-480E-81F8-4D0E0361B0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01A69-E83D-475B-9DBB-DDD4B5C05606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1EE4-CE6D-480E-81F8-4D0E0361B0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01A69-E83D-475B-9DBB-DDD4B5C05606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1EE4-CE6D-480E-81F8-4D0E0361B0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01A69-E83D-475B-9DBB-DDD4B5C05606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1EE4-CE6D-480E-81F8-4D0E0361B0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01A69-E83D-475B-9DBB-DDD4B5C05606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1EE4-CE6D-480E-81F8-4D0E0361B0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01A69-E83D-475B-9DBB-DDD4B5C05606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1EE4-CE6D-480E-81F8-4D0E0361B0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01A69-E83D-475B-9DBB-DDD4B5C05606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1EE4-CE6D-480E-81F8-4D0E0361B0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01A69-E83D-475B-9DBB-DDD4B5C05606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51EE4-CE6D-480E-81F8-4D0E0361B0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01A69-E83D-475B-9DBB-DDD4B5C05606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051EE4-CE6D-480E-81F8-4D0E0361B0F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8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1470025"/>
          </a:xfrm>
        </p:spPr>
        <p:txBody>
          <a:bodyPr>
            <a:noAutofit/>
          </a:bodyPr>
          <a:lstStyle/>
          <a:p>
            <a:r>
              <a:rPr lang="en-US" sz="10000" b="1" dirty="0" smtClean="0">
                <a:solidFill>
                  <a:srgbClr val="FF0066"/>
                </a:solidFill>
              </a:rPr>
              <a:t>Noah Webster</a:t>
            </a:r>
            <a:endParaRPr lang="en-US" sz="10000" b="1" dirty="0">
              <a:solidFill>
                <a:srgbClr val="FF0066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572000"/>
            <a:ext cx="6400800" cy="1752600"/>
          </a:xfrm>
        </p:spPr>
        <p:txBody>
          <a:bodyPr/>
          <a:lstStyle/>
          <a:p>
            <a:endParaRPr lang="en-US" b="1" dirty="0" smtClean="0">
              <a:solidFill>
                <a:srgbClr val="00B0F0"/>
              </a:solidFill>
            </a:endParaRPr>
          </a:p>
          <a:p>
            <a:endParaRPr lang="en-US" b="1" dirty="0">
              <a:solidFill>
                <a:srgbClr val="00B0F0"/>
              </a:solidFill>
            </a:endParaRPr>
          </a:p>
          <a:p>
            <a:r>
              <a:rPr lang="en-US" b="1" dirty="0" smtClean="0">
                <a:solidFill>
                  <a:srgbClr val="00B0F0"/>
                </a:solidFill>
              </a:rPr>
              <a:t>By: </a:t>
            </a:r>
            <a:r>
              <a:rPr lang="en-US" b="1" dirty="0" err="1" smtClean="0">
                <a:solidFill>
                  <a:srgbClr val="00B0F0"/>
                </a:solidFill>
              </a:rPr>
              <a:t>Alexa</a:t>
            </a:r>
            <a:r>
              <a:rPr lang="en-US" b="1" dirty="0" smtClean="0">
                <a:solidFill>
                  <a:srgbClr val="00B0F0"/>
                </a:solidFill>
              </a:rPr>
              <a:t> </a:t>
            </a:r>
            <a:r>
              <a:rPr lang="en-US" b="1" dirty="0" err="1" smtClean="0">
                <a:solidFill>
                  <a:srgbClr val="00B0F0"/>
                </a:solidFill>
              </a:rPr>
              <a:t>Wegman</a:t>
            </a:r>
            <a:endParaRPr lang="en-US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June Wide" pitchFamily="34" charset="0"/>
              </a:rPr>
              <a:t>Life and Background</a:t>
            </a:r>
            <a:endParaRPr lang="en-US" dirty="0">
              <a:latin typeface="June Wide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600" b="1" dirty="0" smtClean="0"/>
              <a:t>b. October 16, 1758</a:t>
            </a:r>
          </a:p>
          <a:p>
            <a:r>
              <a:rPr lang="en-US" sz="1600" b="1" dirty="0" smtClean="0"/>
              <a:t>d. May 28, 1843</a:t>
            </a:r>
          </a:p>
          <a:p>
            <a:r>
              <a:rPr lang="en-US" sz="1600" b="1" dirty="0" smtClean="0"/>
              <a:t>Born in the West Division of Hartford, CT</a:t>
            </a:r>
          </a:p>
          <a:p>
            <a:r>
              <a:rPr lang="en-US" sz="1600" b="1" dirty="0" smtClean="0"/>
              <a:t>Fourth of five kids to Noah Sr. (a farmer and weaver) and Mercy (a homemaker) Webster</a:t>
            </a:r>
          </a:p>
          <a:p>
            <a:r>
              <a:rPr lang="en-US" sz="1600" b="1" dirty="0" smtClean="0"/>
              <a:t>2 brothers: Charles &amp; Abraham</a:t>
            </a:r>
          </a:p>
          <a:p>
            <a:r>
              <a:rPr lang="en-US" sz="1600" b="1" dirty="0" smtClean="0"/>
              <a:t>2 sisters: Mercy &amp; </a:t>
            </a:r>
            <a:r>
              <a:rPr lang="en-US" sz="1600" b="1" dirty="0" err="1" smtClean="0"/>
              <a:t>Jerusha</a:t>
            </a:r>
            <a:endParaRPr lang="en-US" sz="1600" b="1" dirty="0" smtClean="0"/>
          </a:p>
          <a:p>
            <a:r>
              <a:rPr lang="en-US" sz="1600" b="1" dirty="0" smtClean="0"/>
              <a:t>Went to Yale University @ 16 years old (1774)</a:t>
            </a:r>
          </a:p>
          <a:p>
            <a:r>
              <a:rPr lang="en-US" sz="1600" b="1" dirty="0" smtClean="0"/>
              <a:t>Graduated 4 yrs. later (1778)</a:t>
            </a:r>
          </a:p>
          <a:p>
            <a:r>
              <a:rPr lang="en-US" sz="1600" b="1" dirty="0" smtClean="0"/>
              <a:t>Started teaching b/c couldn’t afford to continue into law </a:t>
            </a:r>
          </a:p>
          <a:p>
            <a:pPr lvl="1"/>
            <a:r>
              <a:rPr lang="en-US" sz="1600" b="1" dirty="0" smtClean="0"/>
              <a:t>Later studied at, and graduated from, law school</a:t>
            </a:r>
            <a:endParaRPr lang="en-US" sz="1600" b="1" dirty="0" smtClean="0"/>
          </a:p>
          <a:p>
            <a:pPr lvl="1">
              <a:buFont typeface="Arial" pitchFamily="34" charset="0"/>
              <a:buChar char="•"/>
            </a:pPr>
            <a:endParaRPr lang="en-US" sz="1600" b="1" dirty="0" smtClean="0"/>
          </a:p>
        </p:txBody>
      </p:sp>
      <p:pic>
        <p:nvPicPr>
          <p:cNvPr id="5" name="Content Placeholder 4" descr="webster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52200" y="1600200"/>
            <a:ext cx="3655122" cy="4495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500" b="1" dirty="0" smtClean="0">
                <a:latin typeface="Script MT Bold" pitchFamily="66" charset="0"/>
              </a:rPr>
              <a:t>Need For Reform</a:t>
            </a:r>
            <a:endParaRPr lang="en-US" sz="7500" b="1" dirty="0">
              <a:latin typeface="Script MT Bold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000" dirty="0" smtClean="0"/>
              <a:t>Education still based off of teachings from Great Britain</a:t>
            </a:r>
          </a:p>
          <a:p>
            <a:r>
              <a:rPr lang="en-US" sz="3000" dirty="0" smtClean="0"/>
              <a:t>Noah Webster didn’t like American schools</a:t>
            </a:r>
          </a:p>
          <a:p>
            <a:pPr lvl="1"/>
            <a:r>
              <a:rPr lang="en-US" sz="3000" dirty="0" smtClean="0"/>
              <a:t>70+ kids of all ages crammed in one-room schoolhouses w/ no desks, poor books, and untrained teachers</a:t>
            </a:r>
          </a:p>
          <a:p>
            <a:r>
              <a:rPr lang="en-US" sz="3000" dirty="0" smtClean="0"/>
              <a:t>School books came from England</a:t>
            </a:r>
          </a:p>
          <a:p>
            <a:pPr lvl="1"/>
            <a:r>
              <a:rPr lang="en-US" sz="3000" dirty="0" smtClean="0"/>
              <a:t>Webster thought Americans should learn from </a:t>
            </a:r>
            <a:r>
              <a:rPr lang="en-US" sz="3000" b="1" u="sng" dirty="0" smtClean="0"/>
              <a:t>American</a:t>
            </a:r>
            <a:r>
              <a:rPr lang="en-US" sz="3000" dirty="0" smtClean="0"/>
              <a:t> books</a:t>
            </a:r>
          </a:p>
          <a:p>
            <a:pPr lvl="1">
              <a:buNone/>
            </a:pPr>
            <a:endParaRPr lang="en-US" sz="3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latin typeface="Budmo Jiggler" pitchFamily="2" charset="0"/>
              </a:rPr>
              <a:t>Contributions</a:t>
            </a:r>
            <a:endParaRPr lang="en-US" sz="6600" dirty="0">
              <a:latin typeface="Budmo Jiggler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i="1" dirty="0" smtClean="0"/>
              <a:t>A Grammatical Institute of the English Language:</a:t>
            </a:r>
          </a:p>
          <a:p>
            <a:pPr lvl="1"/>
            <a:r>
              <a:rPr lang="en-US" sz="2600" i="1" dirty="0" smtClean="0"/>
              <a:t>Part I </a:t>
            </a:r>
            <a:r>
              <a:rPr lang="en-US" sz="2600" dirty="0" smtClean="0"/>
              <a:t>(1783)- “Blue-back Speller”- spelling based</a:t>
            </a:r>
          </a:p>
          <a:p>
            <a:pPr lvl="1"/>
            <a:r>
              <a:rPr lang="en-US" sz="2600" i="1" dirty="0" smtClean="0"/>
              <a:t>Part II </a:t>
            </a:r>
            <a:r>
              <a:rPr lang="en-US" sz="2600" dirty="0" smtClean="0"/>
              <a:t>(1784)- grammar based</a:t>
            </a:r>
          </a:p>
          <a:p>
            <a:pPr lvl="1"/>
            <a:r>
              <a:rPr lang="en-US" sz="2600" i="1" dirty="0" smtClean="0"/>
              <a:t>Part III </a:t>
            </a:r>
            <a:r>
              <a:rPr lang="en-US" sz="2600" dirty="0" smtClean="0"/>
              <a:t>(1785)- a reader w/ patriotic &amp; moralistic poetry</a:t>
            </a:r>
          </a:p>
          <a:p>
            <a:r>
              <a:rPr lang="en-US" sz="2600" i="1" dirty="0" smtClean="0"/>
              <a:t>A Compendious Dictionary of the English Language </a:t>
            </a:r>
            <a:r>
              <a:rPr lang="en-US" sz="2600" dirty="0" smtClean="0"/>
              <a:t>(1806); its shorter version </a:t>
            </a:r>
            <a:r>
              <a:rPr lang="en-US" sz="2600" i="1" dirty="0" smtClean="0"/>
              <a:t>A Dictionary…Compiled for the Use of Common </a:t>
            </a:r>
            <a:r>
              <a:rPr lang="en-US" sz="2600" i="1" dirty="0" smtClean="0"/>
              <a:t>Schools </a:t>
            </a:r>
            <a:r>
              <a:rPr lang="en-US" sz="2600" dirty="0" smtClean="0"/>
              <a:t>(1807, revised </a:t>
            </a:r>
            <a:r>
              <a:rPr lang="en-US" sz="2600" dirty="0" smtClean="0"/>
              <a:t>1817)</a:t>
            </a:r>
          </a:p>
          <a:p>
            <a:r>
              <a:rPr lang="en-US" sz="2600" i="1" dirty="0" smtClean="0"/>
              <a:t>A Philosophical and Practical Grammar of the English Language (1807) – a school textbook</a:t>
            </a:r>
          </a:p>
          <a:p>
            <a:endParaRPr lang="en-US" sz="25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600" dirty="0" smtClean="0">
                <a:latin typeface="Budmo Jiggler" pitchFamily="2" charset="0"/>
              </a:rPr>
              <a:t>Contributions Cont.</a:t>
            </a:r>
            <a:endParaRPr lang="en-US" sz="4600" dirty="0">
              <a:latin typeface="Budmo Jiggler" pitchFamily="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Calibri" pitchFamily="34" charset="0"/>
              <a:buChar char="*"/>
            </a:pPr>
            <a:r>
              <a:rPr lang="en-US" sz="1800" dirty="0" smtClean="0"/>
              <a:t>Webster’s biggest contribution was the </a:t>
            </a:r>
            <a:r>
              <a:rPr lang="en-US" sz="1800" i="1" dirty="0" smtClean="0"/>
              <a:t>American Dictionary of the English Language (1828)</a:t>
            </a:r>
          </a:p>
          <a:p>
            <a:pPr lvl="1">
              <a:buFont typeface="Calibri" pitchFamily="34" charset="0"/>
              <a:buChar char="*"/>
            </a:pPr>
            <a:r>
              <a:rPr lang="en-US" sz="1800" dirty="0" smtClean="0"/>
              <a:t>It took 27 years to create and is composed of 70,000+ words</a:t>
            </a:r>
          </a:p>
          <a:p>
            <a:pPr lvl="1">
              <a:buFont typeface="Calibri" pitchFamily="34" charset="0"/>
              <a:buChar char="*"/>
            </a:pPr>
            <a:r>
              <a:rPr lang="en-US" sz="1800" dirty="0" smtClean="0"/>
              <a:t>Webster took it upon himself to learn 26 different languages  in order to better understand the origin of the English language</a:t>
            </a:r>
          </a:p>
          <a:p>
            <a:pPr lvl="1">
              <a:buFont typeface="Calibri" pitchFamily="34" charset="0"/>
              <a:buChar char="*"/>
            </a:pPr>
            <a:r>
              <a:rPr lang="en-US" sz="1800" dirty="0" smtClean="0"/>
              <a:t>The dictionary surpassed any dictionary of its time</a:t>
            </a:r>
          </a:p>
          <a:p>
            <a:pPr lvl="1">
              <a:buFont typeface="Calibri" pitchFamily="34" charset="0"/>
              <a:buChar char="*"/>
            </a:pPr>
            <a:r>
              <a:rPr lang="en-US" sz="1800" dirty="0" smtClean="0"/>
              <a:t>a 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edition ( “corrected and enlarged”) was </a:t>
            </a:r>
            <a:r>
              <a:rPr lang="en-US" sz="1800" smtClean="0"/>
              <a:t>published in 1841 as </a:t>
            </a:r>
            <a:r>
              <a:rPr lang="en-US" sz="1800" i="1" dirty="0" smtClean="0"/>
              <a:t>Webster’s Unabridged</a:t>
            </a:r>
          </a:p>
          <a:p>
            <a:pPr lvl="1">
              <a:buFont typeface="Calibri" pitchFamily="34" charset="0"/>
              <a:buChar char="*"/>
            </a:pPr>
            <a:endParaRPr lang="en-US" sz="1800" i="1" dirty="0"/>
          </a:p>
        </p:txBody>
      </p:sp>
      <p:pic>
        <p:nvPicPr>
          <p:cNvPr id="5" name="Content Placeholder 4" descr="noahwebster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56919" y="1524000"/>
            <a:ext cx="43434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500" dirty="0" smtClean="0">
                <a:latin typeface="Ravie" pitchFamily="82" charset="0"/>
              </a:rPr>
              <a:t>Effects</a:t>
            </a:r>
            <a:endParaRPr lang="en-US" sz="7500" dirty="0">
              <a:latin typeface="Ravie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1700" dirty="0" smtClean="0"/>
              <a:t>Webster helped distinguish the United States’ English language from that of the U.K./Britain</a:t>
            </a:r>
          </a:p>
          <a:p>
            <a:pPr lvl="1"/>
            <a:r>
              <a:rPr lang="en-US" sz="1700" dirty="0" smtClean="0"/>
              <a:t>Did this by establishing a system of rules to govern spelling and grammar</a:t>
            </a:r>
          </a:p>
          <a:p>
            <a:r>
              <a:rPr lang="en-US" sz="1700" dirty="0" smtClean="0"/>
              <a:t>George &amp; Charles Merriam opened a printing and bookselling business (G. &amp; C. Merriam Co.) in 1831, bought unsold copies of the 1841 edition of Webster’s dictionary from Webster’s heirs &amp; secured the rights to create revised editions of the work. They now work under the business name Merriam-Webster Inc., but continue to produce revised copies of Webster’s original work</a:t>
            </a:r>
          </a:p>
        </p:txBody>
      </p:sp>
      <p:pic>
        <p:nvPicPr>
          <p:cNvPr id="5" name="Content Placeholder 4" descr="The-Merriam-Webster-Dictionary-9780877799306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76800" y="1442052"/>
            <a:ext cx="3657600" cy="51111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414</Words>
  <Application>Microsoft Office PowerPoint</Application>
  <PresentationFormat>On-screen Show (4:3)</PresentationFormat>
  <Paragraphs>44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Noah Webster</vt:lpstr>
      <vt:lpstr>Life and Background</vt:lpstr>
      <vt:lpstr>Need For Reform</vt:lpstr>
      <vt:lpstr>Contributions</vt:lpstr>
      <vt:lpstr>Contributions Cont.</vt:lpstr>
      <vt:lpstr>Effects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Kathy</dc:creator>
  <cp:lastModifiedBy>Kathy</cp:lastModifiedBy>
  <cp:revision>19</cp:revision>
  <dcterms:created xsi:type="dcterms:W3CDTF">2010-11-18T01:14:51Z</dcterms:created>
  <dcterms:modified xsi:type="dcterms:W3CDTF">2010-11-21T21:54:47Z</dcterms:modified>
</cp:coreProperties>
</file>